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406" r:id="rId4"/>
    <p:sldId id="285" r:id="rId5"/>
    <p:sldId id="286" r:id="rId6"/>
    <p:sldId id="405" r:id="rId7"/>
    <p:sldId id="411" r:id="rId8"/>
    <p:sldId id="41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1056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58092738407699"/>
          <c:y val="5.0925925925925923E-2"/>
          <c:w val="0.70008573928258966"/>
          <c:h val="0.7965354330708661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Koostis!$O$46</c:f>
              <c:strCache>
                <c:ptCount val="1"/>
                <c:pt idx="0">
                  <c:v>Farm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Koostis!$W$46:$AA$46</c:f>
                <c:numCache>
                  <c:formatCode>General</c:formatCode>
                  <c:ptCount val="5"/>
                  <c:pt idx="0">
                    <c:v>2.9624842819884609</c:v>
                  </c:pt>
                  <c:pt idx="1">
                    <c:v>1.9500967028035352</c:v>
                  </c:pt>
                  <c:pt idx="2">
                    <c:v>0.7016781674734649</c:v>
                  </c:pt>
                  <c:pt idx="3">
                    <c:v>0.45417304451915608</c:v>
                  </c:pt>
                  <c:pt idx="4">
                    <c:v>2.7365744411283632</c:v>
                  </c:pt>
                </c:numCache>
              </c:numRef>
            </c:plus>
            <c:minus>
              <c:numRef>
                <c:f>Koostis!$W$46:$AA$46</c:f>
                <c:numCache>
                  <c:formatCode>General</c:formatCode>
                  <c:ptCount val="5"/>
                  <c:pt idx="0">
                    <c:v>2.9624842819884609</c:v>
                  </c:pt>
                  <c:pt idx="1">
                    <c:v>1.9500967028035352</c:v>
                  </c:pt>
                  <c:pt idx="2">
                    <c:v>0.7016781674734649</c:v>
                  </c:pt>
                  <c:pt idx="3">
                    <c:v>0.45417304451915608</c:v>
                  </c:pt>
                  <c:pt idx="4">
                    <c:v>2.7365744411283632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Koostis!$P$46:$T$46</c:f>
              <c:numCache>
                <c:formatCode>0.00</c:formatCode>
                <c:ptCount val="5"/>
                <c:pt idx="1">
                  <c:v>9.6720136056343708</c:v>
                </c:pt>
                <c:pt idx="2">
                  <c:v>6.1586209734280901</c:v>
                </c:pt>
                <c:pt idx="3">
                  <c:v>4.8685801724592848</c:v>
                </c:pt>
                <c:pt idx="4">
                  <c:v>4.4020098398129139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61-44A3-9A54-B912C114A762}"/>
            </c:ext>
          </c:extLst>
        </c:ser>
        <c:ser>
          <c:idx val="2"/>
          <c:order val="1"/>
          <c:tx>
            <c:strRef>
              <c:f>Koostis!$O$47</c:f>
              <c:strCache>
                <c:ptCount val="1"/>
                <c:pt idx="0">
                  <c:v>Farm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Koostis!$W$47:$AA$47</c:f>
                <c:numCache>
                  <c:formatCode>General</c:formatCode>
                  <c:ptCount val="5"/>
                  <c:pt idx="0">
                    <c:v>2.0970869048183234</c:v>
                  </c:pt>
                  <c:pt idx="1">
                    <c:v>1.5368071698325749</c:v>
                  </c:pt>
                  <c:pt idx="2">
                    <c:v>0.73754058064095784</c:v>
                  </c:pt>
                  <c:pt idx="3">
                    <c:v>0.83282128681949941</c:v>
                  </c:pt>
                  <c:pt idx="4">
                    <c:v>2.7673218747633479</c:v>
                  </c:pt>
                </c:numCache>
              </c:numRef>
            </c:plus>
            <c:minus>
              <c:numRef>
                <c:f>Koostis!$W$47:$AA$47</c:f>
                <c:numCache>
                  <c:formatCode>General</c:formatCode>
                  <c:ptCount val="5"/>
                  <c:pt idx="0">
                    <c:v>2.0970869048183234</c:v>
                  </c:pt>
                  <c:pt idx="1">
                    <c:v>1.5368071698325749</c:v>
                  </c:pt>
                  <c:pt idx="2">
                    <c:v>0.73754058064095784</c:v>
                  </c:pt>
                  <c:pt idx="3">
                    <c:v>0.83282128681949941</c:v>
                  </c:pt>
                  <c:pt idx="4">
                    <c:v>2.7673218747633479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Koostis!$P$47:$T$47</c:f>
              <c:numCache>
                <c:formatCode>0.00</c:formatCode>
                <c:ptCount val="5"/>
                <c:pt idx="1">
                  <c:v>10.602811998791164</c:v>
                </c:pt>
                <c:pt idx="2">
                  <c:v>6.5347736146714945</c:v>
                </c:pt>
                <c:pt idx="3">
                  <c:v>5.0195384687847557</c:v>
                </c:pt>
                <c:pt idx="4">
                  <c:v>4.5594450963868027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B61-44A3-9A54-B912C114A762}"/>
            </c:ext>
          </c:extLst>
        </c:ser>
        <c:ser>
          <c:idx val="3"/>
          <c:order val="2"/>
          <c:tx>
            <c:strRef>
              <c:f>Koostis!$O$48</c:f>
              <c:strCache>
                <c:ptCount val="1"/>
                <c:pt idx="0">
                  <c:v>Farm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Koostis!$V$48:$AA$48</c:f>
                <c:numCache>
                  <c:formatCode>General</c:formatCode>
                  <c:ptCount val="6"/>
                  <c:pt idx="0">
                    <c:v>0.74217273436433417</c:v>
                  </c:pt>
                  <c:pt idx="1">
                    <c:v>3.2654177075817192</c:v>
                  </c:pt>
                  <c:pt idx="2">
                    <c:v>1.7249684616703886</c:v>
                  </c:pt>
                  <c:pt idx="3">
                    <c:v>0.9982262923595111</c:v>
                  </c:pt>
                  <c:pt idx="4">
                    <c:v>0.49857661643943663</c:v>
                  </c:pt>
                  <c:pt idx="5">
                    <c:v>3.0654031207781949</c:v>
                  </c:pt>
                </c:numCache>
              </c:numRef>
            </c:plus>
            <c:minus>
              <c:numRef>
                <c:f>Koostis!$V$48:$AA$48</c:f>
                <c:numCache>
                  <c:formatCode>General</c:formatCode>
                  <c:ptCount val="6"/>
                  <c:pt idx="0">
                    <c:v>0.74217273436433417</c:v>
                  </c:pt>
                  <c:pt idx="1">
                    <c:v>3.2654177075817192</c:v>
                  </c:pt>
                  <c:pt idx="2">
                    <c:v>1.7249684616703886</c:v>
                  </c:pt>
                  <c:pt idx="3">
                    <c:v>0.9982262923595111</c:v>
                  </c:pt>
                  <c:pt idx="4">
                    <c:v>0.49857661643943663</c:v>
                  </c:pt>
                  <c:pt idx="5">
                    <c:v>3.0654031207781949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Koostis!$P$48:$T$48</c:f>
              <c:numCache>
                <c:formatCode>0.00</c:formatCode>
                <c:ptCount val="5"/>
                <c:pt idx="0">
                  <c:v>16.095399379730225</c:v>
                </c:pt>
                <c:pt idx="1">
                  <c:v>8.7173793643128619</c:v>
                </c:pt>
                <c:pt idx="2">
                  <c:v>5.8796242592381489</c:v>
                </c:pt>
                <c:pt idx="3">
                  <c:v>4.8934594094753265</c:v>
                </c:pt>
                <c:pt idx="4">
                  <c:v>4.442152650583358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61-44A3-9A54-B912C114A762}"/>
            </c:ext>
          </c:extLst>
        </c:ser>
        <c:ser>
          <c:idx val="0"/>
          <c:order val="3"/>
          <c:tx>
            <c:strRef>
              <c:f>Koostis!$O$49</c:f>
              <c:strCache>
                <c:ptCount val="1"/>
                <c:pt idx="0">
                  <c:v>Keskmine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Koostis!$V$49:$AA$49</c:f>
                <c:numCache>
                  <c:formatCode>General</c:formatCode>
                  <c:ptCount val="6"/>
                  <c:pt idx="0">
                    <c:v>0.74217273436433417</c:v>
                  </c:pt>
                  <c:pt idx="1">
                    <c:v>2.9230581729052378</c:v>
                  </c:pt>
                  <c:pt idx="2">
                    <c:v>1.7428486637543017</c:v>
                  </c:pt>
                  <c:pt idx="3">
                    <c:v>0.81395035283119399</c:v>
                  </c:pt>
                  <c:pt idx="4">
                    <c:v>0.5870981792614447</c:v>
                  </c:pt>
                  <c:pt idx="5">
                    <c:v>2.8594192828298715</c:v>
                  </c:pt>
                </c:numCache>
              </c:numRef>
            </c:plus>
            <c:minus>
              <c:numRef>
                <c:f>Koostis!$V$49:$AA$49</c:f>
                <c:numCache>
                  <c:formatCode>General</c:formatCode>
                  <c:ptCount val="6"/>
                  <c:pt idx="0">
                    <c:v>0.74217273436433417</c:v>
                  </c:pt>
                  <c:pt idx="1">
                    <c:v>2.9230581729052378</c:v>
                  </c:pt>
                  <c:pt idx="2">
                    <c:v>1.7428486637543017</c:v>
                  </c:pt>
                  <c:pt idx="3">
                    <c:v>0.81395035283119399</c:v>
                  </c:pt>
                  <c:pt idx="4">
                    <c:v>0.5870981792614447</c:v>
                  </c:pt>
                  <c:pt idx="5">
                    <c:v>2.8594192828298715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Koostis!$P$49:$T$49</c:f>
              <c:numCache>
                <c:formatCode>0.00</c:formatCode>
                <c:ptCount val="5"/>
                <c:pt idx="0">
                  <c:v>16.095399379730225</c:v>
                </c:pt>
                <c:pt idx="1">
                  <c:v>9.5595869081991705</c:v>
                </c:pt>
                <c:pt idx="2">
                  <c:v>6.153529585732354</c:v>
                </c:pt>
                <c:pt idx="3">
                  <c:v>4.9187976121902475</c:v>
                </c:pt>
                <c:pt idx="4">
                  <c:v>4.46037227861465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61-44A3-9A54-B912C114A762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4943544"/>
        <c:axId val="644947152"/>
      </c:barChart>
      <c:catAx>
        <c:axId val="644943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Lüps</a:t>
                </a:r>
                <a:endParaRPr lang="et-EE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44947152"/>
        <c:crosses val="autoZero"/>
        <c:auto val="1"/>
        <c:lblAlgn val="ctr"/>
        <c:lblOffset val="100"/>
        <c:noMultiLvlLbl val="0"/>
      </c:catAx>
      <c:valAx>
        <c:axId val="644947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Valk, %</a:t>
                </a:r>
                <a:endParaRPr lang="et-EE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44943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1525896762904648"/>
          <c:y val="0.34374890638670164"/>
          <c:w val="0.15231036745406823"/>
          <c:h val="0.351564960629921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t-E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24759405074368"/>
          <c:y val="6.4814814814814811E-2"/>
          <c:w val="0.73619685039370086"/>
          <c:h val="0.7774380285797608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Koostis!$O$38</c:f>
              <c:strCache>
                <c:ptCount val="1"/>
                <c:pt idx="0">
                  <c:v>Farm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Koostis!$W$38:$AA$38</c:f>
                <c:numCache>
                  <c:formatCode>General</c:formatCode>
                  <c:ptCount val="5"/>
                  <c:pt idx="0">
                    <c:v>3.4099381978340131</c:v>
                  </c:pt>
                  <c:pt idx="1">
                    <c:v>1.9254751443281246</c:v>
                  </c:pt>
                  <c:pt idx="2">
                    <c:v>1.535386028478668</c:v>
                  </c:pt>
                  <c:pt idx="3">
                    <c:v>1.2564361533175188</c:v>
                  </c:pt>
                  <c:pt idx="4">
                    <c:v>2.2058656036554849</c:v>
                  </c:pt>
                </c:numCache>
              </c:numRef>
            </c:plus>
            <c:minus>
              <c:numRef>
                <c:f>Koostis!$W$38:$AA$38</c:f>
                <c:numCache>
                  <c:formatCode>General</c:formatCode>
                  <c:ptCount val="5"/>
                  <c:pt idx="0">
                    <c:v>3.4099381978340131</c:v>
                  </c:pt>
                  <c:pt idx="1">
                    <c:v>1.9254751443281246</c:v>
                  </c:pt>
                  <c:pt idx="2">
                    <c:v>1.535386028478668</c:v>
                  </c:pt>
                  <c:pt idx="3">
                    <c:v>1.2564361533175188</c:v>
                  </c:pt>
                  <c:pt idx="4">
                    <c:v>2.2058656036554849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Koostis!$P$38:$T$38</c:f>
              <c:numCache>
                <c:formatCode>0.00</c:formatCode>
                <c:ptCount val="5"/>
                <c:pt idx="1">
                  <c:v>6.9966855198144904</c:v>
                </c:pt>
                <c:pt idx="2">
                  <c:v>5.5585663368304568</c:v>
                </c:pt>
                <c:pt idx="3">
                  <c:v>6.3742615481217699</c:v>
                </c:pt>
                <c:pt idx="4">
                  <c:v>6.0459909538427992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8F-4164-8200-906A1F105290}"/>
            </c:ext>
          </c:extLst>
        </c:ser>
        <c:ser>
          <c:idx val="2"/>
          <c:order val="1"/>
          <c:tx>
            <c:strRef>
              <c:f>Koostis!$O$39</c:f>
              <c:strCache>
                <c:ptCount val="1"/>
                <c:pt idx="0">
                  <c:v>Farm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Koostis!$W$39:$AA$39</c:f>
                <c:numCache>
                  <c:formatCode>General</c:formatCode>
                  <c:ptCount val="5"/>
                  <c:pt idx="0">
                    <c:v>2.6190196114727482</c:v>
                  </c:pt>
                  <c:pt idx="1">
                    <c:v>2.5169605205076957</c:v>
                  </c:pt>
                  <c:pt idx="2">
                    <c:v>1.8827123767937342</c:v>
                  </c:pt>
                  <c:pt idx="3">
                    <c:v>1.8961324789174536</c:v>
                  </c:pt>
                  <c:pt idx="4">
                    <c:v>2.2294999145956829</c:v>
                  </c:pt>
                </c:numCache>
              </c:numRef>
            </c:plus>
            <c:minus>
              <c:numRef>
                <c:f>Koostis!$W$39:$AA$39</c:f>
                <c:numCache>
                  <c:formatCode>General</c:formatCode>
                  <c:ptCount val="5"/>
                  <c:pt idx="0">
                    <c:v>2.6190196114727482</c:v>
                  </c:pt>
                  <c:pt idx="1">
                    <c:v>2.5169605205076957</c:v>
                  </c:pt>
                  <c:pt idx="2">
                    <c:v>1.8827123767937342</c:v>
                  </c:pt>
                  <c:pt idx="3">
                    <c:v>1.8961324789174536</c:v>
                  </c:pt>
                  <c:pt idx="4">
                    <c:v>2.2294999145956829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Koostis!$P$39:$T$39</c:f>
              <c:numCache>
                <c:formatCode>0.00</c:formatCode>
                <c:ptCount val="5"/>
                <c:pt idx="1">
                  <c:v>4.9488076186842385</c:v>
                </c:pt>
                <c:pt idx="2">
                  <c:v>4.9667538570033187</c:v>
                </c:pt>
                <c:pt idx="3">
                  <c:v>5.110025480389595</c:v>
                </c:pt>
                <c:pt idx="4">
                  <c:v>6.0497389071517524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8F-4164-8200-906A1F105290}"/>
            </c:ext>
          </c:extLst>
        </c:ser>
        <c:ser>
          <c:idx val="3"/>
          <c:order val="2"/>
          <c:tx>
            <c:strRef>
              <c:f>Koostis!$O$40</c:f>
              <c:strCache>
                <c:ptCount val="1"/>
                <c:pt idx="0">
                  <c:v>Farm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Koostis!$V$40:$AA$40</c:f>
                <c:numCache>
                  <c:formatCode>General</c:formatCode>
                  <c:ptCount val="6"/>
                  <c:pt idx="0">
                    <c:v>1.5895917690403414</c:v>
                  </c:pt>
                  <c:pt idx="1">
                    <c:v>1.7433379925482555</c:v>
                  </c:pt>
                  <c:pt idx="2">
                    <c:v>1.3932533604001465</c:v>
                  </c:pt>
                  <c:pt idx="3">
                    <c:v>1.0657350952012123</c:v>
                  </c:pt>
                  <c:pt idx="4">
                    <c:v>1.1360646489645279</c:v>
                  </c:pt>
                  <c:pt idx="5">
                    <c:v>1.3981269116379325</c:v>
                  </c:pt>
                </c:numCache>
              </c:numRef>
            </c:plus>
            <c:minus>
              <c:numRef>
                <c:f>Koostis!$V$40:$AA$40</c:f>
                <c:numCache>
                  <c:formatCode>General</c:formatCode>
                  <c:ptCount val="6"/>
                  <c:pt idx="0">
                    <c:v>1.5895917690403414</c:v>
                  </c:pt>
                  <c:pt idx="1">
                    <c:v>1.7433379925482555</c:v>
                  </c:pt>
                  <c:pt idx="2">
                    <c:v>1.3932533604001465</c:v>
                  </c:pt>
                  <c:pt idx="3">
                    <c:v>1.0657350952012123</c:v>
                  </c:pt>
                  <c:pt idx="4">
                    <c:v>1.1360646489645279</c:v>
                  </c:pt>
                  <c:pt idx="5">
                    <c:v>1.3981269116379325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Koostis!$P$40:$T$40</c:f>
              <c:numCache>
                <c:formatCode>0.00</c:formatCode>
                <c:ptCount val="5"/>
                <c:pt idx="0">
                  <c:v>6.12563157081604</c:v>
                </c:pt>
                <c:pt idx="1">
                  <c:v>6.4902836949217555</c:v>
                </c:pt>
                <c:pt idx="2">
                  <c:v>5.5212754548764691</c:v>
                </c:pt>
                <c:pt idx="3">
                  <c:v>5.7073677033185968</c:v>
                </c:pt>
                <c:pt idx="4">
                  <c:v>5.493624743961151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8F-4164-8200-906A1F105290}"/>
            </c:ext>
          </c:extLst>
        </c:ser>
        <c:ser>
          <c:idx val="0"/>
          <c:order val="3"/>
          <c:tx>
            <c:strRef>
              <c:f>Koostis!$O$41</c:f>
              <c:strCache>
                <c:ptCount val="1"/>
                <c:pt idx="0">
                  <c:v>Keskmine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Koostis!$V$41:$AA$41</c:f>
                <c:numCache>
                  <c:formatCode>General</c:formatCode>
                  <c:ptCount val="6"/>
                  <c:pt idx="0">
                    <c:v>1.5895917690403414</c:v>
                  </c:pt>
                  <c:pt idx="1">
                    <c:v>2.7332556642489707</c:v>
                  </c:pt>
                  <c:pt idx="2">
                    <c:v>1.9024686998282412</c:v>
                  </c:pt>
                  <c:pt idx="3">
                    <c:v>1.5439883485106254</c:v>
                  </c:pt>
                  <c:pt idx="4">
                    <c:v>1.4217019842673764</c:v>
                  </c:pt>
                  <c:pt idx="5">
                    <c:v>1.979136718306425</c:v>
                  </c:pt>
                </c:numCache>
              </c:numRef>
            </c:plus>
            <c:minus>
              <c:numRef>
                <c:f>Koostis!$V$41:$AA$41</c:f>
                <c:numCache>
                  <c:formatCode>General</c:formatCode>
                  <c:ptCount val="6"/>
                  <c:pt idx="0">
                    <c:v>1.5895917690403414</c:v>
                  </c:pt>
                  <c:pt idx="1">
                    <c:v>2.7332556642489707</c:v>
                  </c:pt>
                  <c:pt idx="2">
                    <c:v>1.9024686998282412</c:v>
                  </c:pt>
                  <c:pt idx="3">
                    <c:v>1.5439883485106254</c:v>
                  </c:pt>
                  <c:pt idx="4">
                    <c:v>1.4217019842673764</c:v>
                  </c:pt>
                  <c:pt idx="5">
                    <c:v>1.979136718306425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Koostis!$P$41:$T$41</c:f>
              <c:numCache>
                <c:formatCode>0.00</c:formatCode>
                <c:ptCount val="5"/>
                <c:pt idx="0">
                  <c:v>6.12563157081604</c:v>
                </c:pt>
                <c:pt idx="1">
                  <c:v>6.2592773901091654</c:v>
                </c:pt>
                <c:pt idx="2">
                  <c:v>5.386662009027269</c:v>
                </c:pt>
                <c:pt idx="3">
                  <c:v>5.7869630406300221</c:v>
                </c:pt>
                <c:pt idx="4">
                  <c:v>5.8629397276848083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8F-4164-8200-906A1F105290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44943544"/>
        <c:axId val="644947152"/>
      </c:barChart>
      <c:catAx>
        <c:axId val="6449435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Lüps</a:t>
                </a:r>
                <a:endParaRPr lang="et-E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44947152"/>
        <c:crosses val="autoZero"/>
        <c:auto val="1"/>
        <c:lblAlgn val="ctr"/>
        <c:lblOffset val="100"/>
        <c:noMultiLvlLbl val="0"/>
      </c:catAx>
      <c:valAx>
        <c:axId val="64494715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Rasv, %</a:t>
                </a:r>
                <a:endParaRPr lang="et-EE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0.0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44943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18558617672791"/>
          <c:y val="0.29687445319335076"/>
          <c:w val="0.16128805774278215"/>
          <c:h val="0.304977398658501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t-E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t-E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419610535678067"/>
          <c:y val="0.12492800381529354"/>
          <c:w val="0.74423999669871088"/>
          <c:h val="0.70607179403510767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'IgG arvutused'!$U$30</c:f>
              <c:strCache>
                <c:ptCount val="1"/>
                <c:pt idx="0">
                  <c:v>Farm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0.1418551326917468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30-4A65-A6CE-107DDE98556C}"/>
                </c:ext>
              </c:extLst>
            </c:dLbl>
            <c:dLbl>
              <c:idx val="4"/>
              <c:layout>
                <c:manualLayout>
                  <c:x val="-2.7777777777777779E-3"/>
                  <c:y val="-4.36541265675123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30-4A65-A6CE-107DDE9855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'IgG arvutused'!$AA$30:$AE$30</c:f>
                <c:numCache>
                  <c:formatCode>General</c:formatCode>
                  <c:ptCount val="5"/>
                  <c:pt idx="1">
                    <c:v>15.73221661463122</c:v>
                  </c:pt>
                  <c:pt idx="2">
                    <c:v>8.4729624398440535</c:v>
                  </c:pt>
                  <c:pt idx="3">
                    <c:v>6.8263806902115753</c:v>
                  </c:pt>
                  <c:pt idx="4">
                    <c:v>3.6166079735716998</c:v>
                  </c:pt>
                </c:numCache>
              </c:numRef>
            </c:plus>
            <c:minus>
              <c:numRef>
                <c:f>'IgG arvutused'!$AA$30:$AE$30</c:f>
                <c:numCache>
                  <c:formatCode>General</c:formatCode>
                  <c:ptCount val="5"/>
                  <c:pt idx="1">
                    <c:v>15.73221661463122</c:v>
                  </c:pt>
                  <c:pt idx="2">
                    <c:v>8.4729624398440535</c:v>
                  </c:pt>
                  <c:pt idx="3">
                    <c:v>6.8263806902115753</c:v>
                  </c:pt>
                  <c:pt idx="4">
                    <c:v>3.6166079735716998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'IgG arvutused'!$V$30:$Z$30</c:f>
              <c:numCache>
                <c:formatCode>0.00</c:formatCode>
                <c:ptCount val="5"/>
                <c:pt idx="1">
                  <c:v>50.598132365351702</c:v>
                </c:pt>
                <c:pt idx="2">
                  <c:v>31.310783154155736</c:v>
                </c:pt>
                <c:pt idx="3">
                  <c:v>18.021339926765215</c:v>
                </c:pt>
                <c:pt idx="4">
                  <c:v>10.426649186930744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30-4A65-A6CE-107DDE98556C}"/>
            </c:ext>
          </c:extLst>
        </c:ser>
        <c:ser>
          <c:idx val="2"/>
          <c:order val="1"/>
          <c:tx>
            <c:strRef>
              <c:f>'IgG arvutused'!$U$31</c:f>
              <c:strCache>
                <c:ptCount val="1"/>
                <c:pt idx="0">
                  <c:v>Farm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0.129535943423738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30-4A65-A6CE-107DDE98556C}"/>
                </c:ext>
              </c:extLst>
            </c:dLbl>
            <c:dLbl>
              <c:idx val="4"/>
              <c:layout>
                <c:manualLayout>
                  <c:x val="0"/>
                  <c:y val="-4.389399241761446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F30-4A65-A6CE-107DDE9855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'IgG arvutused'!$AA$31:$AE$31</c:f>
                <c:numCache>
                  <c:formatCode>General</c:formatCode>
                  <c:ptCount val="5"/>
                  <c:pt idx="1">
                    <c:v>14.840400710183291</c:v>
                  </c:pt>
                  <c:pt idx="2">
                    <c:v>11.401931929292434</c:v>
                  </c:pt>
                  <c:pt idx="3">
                    <c:v>5.455884070527075</c:v>
                  </c:pt>
                  <c:pt idx="4">
                    <c:v>4.0145886467310428</c:v>
                  </c:pt>
                </c:numCache>
              </c:numRef>
            </c:plus>
            <c:minus>
              <c:numRef>
                <c:f>'IgG arvutused'!$AA$31:$AE$31</c:f>
                <c:numCache>
                  <c:formatCode>General</c:formatCode>
                  <c:ptCount val="5"/>
                  <c:pt idx="1">
                    <c:v>14.840400710183291</c:v>
                  </c:pt>
                  <c:pt idx="2">
                    <c:v>11.401931929292434</c:v>
                  </c:pt>
                  <c:pt idx="3">
                    <c:v>5.455884070527075</c:v>
                  </c:pt>
                  <c:pt idx="4">
                    <c:v>4.0145886467310428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'IgG arvutused'!$V$31:$Z$31</c:f>
              <c:numCache>
                <c:formatCode>0.00</c:formatCode>
                <c:ptCount val="5"/>
                <c:pt idx="1">
                  <c:v>52.959904147055632</c:v>
                </c:pt>
                <c:pt idx="2">
                  <c:v>34.631387324333723</c:v>
                </c:pt>
                <c:pt idx="3">
                  <c:v>15.717807160628887</c:v>
                </c:pt>
                <c:pt idx="4">
                  <c:v>11.023257699522182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F30-4A65-A6CE-107DDE98556C}"/>
            </c:ext>
          </c:extLst>
        </c:ser>
        <c:ser>
          <c:idx val="3"/>
          <c:order val="2"/>
          <c:tx>
            <c:strRef>
              <c:f>'IgG arvutused'!$U$32</c:f>
              <c:strCache>
                <c:ptCount val="1"/>
                <c:pt idx="0">
                  <c:v>Farm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0.1154574948964711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F30-4A65-A6CE-107DDE98556C}"/>
                </c:ext>
              </c:extLst>
            </c:dLbl>
            <c:dLbl>
              <c:idx val="4"/>
              <c:layout>
                <c:manualLayout>
                  <c:x val="0"/>
                  <c:y val="-6.40040828229804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30-4A65-A6CE-107DDE9855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'IgG arvutused'!$AA$32:$AE$32</c:f>
                <c:numCache>
                  <c:formatCode>General</c:formatCode>
                  <c:ptCount val="5"/>
                  <c:pt idx="0">
                    <c:v>2.5074012821992291</c:v>
                  </c:pt>
                  <c:pt idx="1">
                    <c:v>12.586718111733628</c:v>
                  </c:pt>
                  <c:pt idx="2">
                    <c:v>11.90904235040149</c:v>
                  </c:pt>
                  <c:pt idx="3">
                    <c:v>4.6940346720871995</c:v>
                  </c:pt>
                  <c:pt idx="4">
                    <c:v>2.8897912466712068</c:v>
                  </c:pt>
                </c:numCache>
              </c:numRef>
            </c:plus>
            <c:minus>
              <c:numRef>
                <c:f>'IgG arvutused'!$AA$32:$AE$32</c:f>
                <c:numCache>
                  <c:formatCode>General</c:formatCode>
                  <c:ptCount val="5"/>
                  <c:pt idx="0">
                    <c:v>2.5074012821992291</c:v>
                  </c:pt>
                  <c:pt idx="1">
                    <c:v>12.586718111733628</c:v>
                  </c:pt>
                  <c:pt idx="2">
                    <c:v>11.90904235040149</c:v>
                  </c:pt>
                  <c:pt idx="3">
                    <c:v>4.6940346720871995</c:v>
                  </c:pt>
                  <c:pt idx="4">
                    <c:v>2.8897912466712068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'IgG arvutused'!$V$32:$Z$32</c:f>
              <c:numCache>
                <c:formatCode>0.00</c:formatCode>
                <c:ptCount val="5"/>
                <c:pt idx="0">
                  <c:v>87.56699955020116</c:v>
                </c:pt>
                <c:pt idx="1">
                  <c:v>41.746745414355061</c:v>
                </c:pt>
                <c:pt idx="2">
                  <c:v>27.312323162313582</c:v>
                </c:pt>
                <c:pt idx="3">
                  <c:v>13.804360311425025</c:v>
                </c:pt>
                <c:pt idx="4">
                  <c:v>8.919274586682258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30-4A65-A6CE-107DDE98556C}"/>
            </c:ext>
          </c:extLst>
        </c:ser>
        <c:ser>
          <c:idx val="4"/>
          <c:order val="3"/>
          <c:tx>
            <c:strRef>
              <c:f>'IgG arvutused'!$U$33</c:f>
              <c:strCache>
                <c:ptCount val="1"/>
                <c:pt idx="0">
                  <c:v>Average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0"/>
                  <c:y val="0.1352092446777486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F30-4A65-A6CE-107DDE98556C}"/>
                </c:ext>
              </c:extLst>
            </c:dLbl>
            <c:dLbl>
              <c:idx val="4"/>
              <c:layout>
                <c:manualLayout>
                  <c:x val="0"/>
                  <c:y val="-4.61563137941090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F30-4A65-A6CE-107DDE98556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t-E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'IgG arvutused'!$AA$33:$AE$33</c:f>
                <c:numCache>
                  <c:formatCode>General</c:formatCode>
                  <c:ptCount val="5"/>
                  <c:pt idx="0">
                    <c:v>2.5074012821992291</c:v>
                  </c:pt>
                  <c:pt idx="1">
                    <c:v>14.876248341022842</c:v>
                  </c:pt>
                  <c:pt idx="2">
                    <c:v>10.832026428736768</c:v>
                  </c:pt>
                  <c:pt idx="3">
                    <c:v>5.9053193221346731</c:v>
                  </c:pt>
                  <c:pt idx="4">
                    <c:v>3.5366128436861071</c:v>
                  </c:pt>
                </c:numCache>
              </c:numRef>
            </c:plus>
            <c:minus>
              <c:numRef>
                <c:f>'IgG arvutused'!$AA$33:$AE$33</c:f>
                <c:numCache>
                  <c:formatCode>General</c:formatCode>
                  <c:ptCount val="5"/>
                  <c:pt idx="0">
                    <c:v>2.5074012821992291</c:v>
                  </c:pt>
                  <c:pt idx="1">
                    <c:v>14.876248341022842</c:v>
                  </c:pt>
                  <c:pt idx="2">
                    <c:v>10.832026428736768</c:v>
                  </c:pt>
                  <c:pt idx="3">
                    <c:v>5.9053193221346731</c:v>
                  </c:pt>
                  <c:pt idx="4">
                    <c:v>3.5366128436861071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val>
            <c:numRef>
              <c:f>'IgG arvutused'!$V$33:$Z$33</c:f>
              <c:numCache>
                <c:formatCode>0.00</c:formatCode>
                <c:ptCount val="5"/>
                <c:pt idx="0">
                  <c:v>87.56699955020116</c:v>
                </c:pt>
                <c:pt idx="1">
                  <c:v>47.884080881207339</c:v>
                </c:pt>
                <c:pt idx="2">
                  <c:v>30.68574826928505</c:v>
                </c:pt>
                <c:pt idx="3">
                  <c:v>15.859656584967963</c:v>
                </c:pt>
                <c:pt idx="4">
                  <c:v>10.086553034433635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F30-4A65-A6CE-107DDE98556C}"/>
            </c:ext>
          </c:extLst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120"/>
        <c:overlap val="-27"/>
        <c:axId val="682467720"/>
        <c:axId val="682465752"/>
      </c:barChart>
      <c:catAx>
        <c:axId val="6824677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Lüps</a:t>
                </a:r>
                <a:endParaRPr lang="et-EE" sz="1800"/>
              </a:p>
            </c:rich>
          </c:tx>
          <c:layout>
            <c:manualLayout>
              <c:xMode val="edge"/>
              <c:yMode val="edge"/>
              <c:x val="0.57879205209329176"/>
              <c:y val="0.896321029784786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82465752"/>
        <c:crosses val="autoZero"/>
        <c:auto val="0"/>
        <c:lblAlgn val="ctr"/>
        <c:lblOffset val="100"/>
        <c:noMultiLvlLbl val="0"/>
      </c:catAx>
      <c:valAx>
        <c:axId val="682465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800"/>
                  <a:t>IgG, g/kg</a:t>
                </a:r>
                <a:endParaRPr lang="et-EE" sz="18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t-E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t-EE"/>
          </a:p>
        </c:txPr>
        <c:crossAx val="682467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467785218436493"/>
          <c:y val="7.0312926751314758E-2"/>
          <c:w val="0.14815728407780804"/>
          <c:h val="0.3697922134733158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5400000"/>
    <a:lstStyle/>
    <a:p>
      <a:pPr>
        <a:defRPr sz="1400"/>
      </a:pPr>
      <a:endParaRPr lang="et-E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0DBD17-45BA-4138-9A51-36487D1211DF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BCBF817-6D8B-43ED-BC6A-FF0375A931D3}">
      <dgm:prSet/>
      <dgm:spPr/>
      <dgm:t>
        <a:bodyPr/>
        <a:lstStyle/>
        <a:p>
          <a:r>
            <a:rPr lang="en-US"/>
            <a:t>Üleminekupiim = lehma 2.–5. lüpil saadud piim.</a:t>
          </a:r>
        </a:p>
      </dgm:t>
    </dgm:pt>
    <dgm:pt modelId="{A10E4EF4-850B-492D-991F-5181282F4BF4}" type="parTrans" cxnId="{17CB8E86-5282-4D1F-9E8E-695BD33AC677}">
      <dgm:prSet/>
      <dgm:spPr/>
      <dgm:t>
        <a:bodyPr/>
        <a:lstStyle/>
        <a:p>
          <a:endParaRPr lang="en-US"/>
        </a:p>
      </dgm:t>
    </dgm:pt>
    <dgm:pt modelId="{E979DAC7-854A-4A1F-96C1-6FAFE2A13B4C}" type="sibTrans" cxnId="{17CB8E86-5282-4D1F-9E8E-695BD33AC677}">
      <dgm:prSet/>
      <dgm:spPr/>
      <dgm:t>
        <a:bodyPr/>
        <a:lstStyle/>
        <a:p>
          <a:endParaRPr lang="en-US"/>
        </a:p>
      </dgm:t>
    </dgm:pt>
    <dgm:pt modelId="{7F7FDB95-2302-4429-888F-7B8660AEA673}">
      <dgm:prSet/>
      <dgm:spPr/>
      <dgm:t>
        <a:bodyPr/>
        <a:lstStyle/>
        <a:p>
          <a:r>
            <a:rPr lang="en-US"/>
            <a:t>Sisaldab veel oluliselt immuunglobuliine (Ig), kuid ei vasta enam ternespiima kvaliteedile.</a:t>
          </a:r>
        </a:p>
      </dgm:t>
    </dgm:pt>
    <dgm:pt modelId="{9D6292B9-CEBA-447B-971C-43080193FE36}" type="parTrans" cxnId="{E614B137-5926-4247-8D21-6A4909D0E677}">
      <dgm:prSet/>
      <dgm:spPr/>
      <dgm:t>
        <a:bodyPr/>
        <a:lstStyle/>
        <a:p>
          <a:endParaRPr lang="en-US"/>
        </a:p>
      </dgm:t>
    </dgm:pt>
    <dgm:pt modelId="{677BB74F-9637-4061-A31A-485AE0BD68E9}" type="sibTrans" cxnId="{E614B137-5926-4247-8D21-6A4909D0E677}">
      <dgm:prSet/>
      <dgm:spPr/>
      <dgm:t>
        <a:bodyPr/>
        <a:lstStyle/>
        <a:p>
          <a:endParaRPr lang="en-US"/>
        </a:p>
      </dgm:t>
    </dgm:pt>
    <dgm:pt modelId="{A08581E9-22FB-4B62-B0BD-904987287105}">
      <dgm:prSet/>
      <dgm:spPr>
        <a:solidFill>
          <a:srgbClr val="FFC000"/>
        </a:solidFill>
      </dgm:spPr>
      <dgm:t>
        <a:bodyPr/>
        <a:lstStyle/>
        <a:p>
          <a:r>
            <a:rPr lang="en-US"/>
            <a:t>Sageli jääb kasutamata või väärtustamata.</a:t>
          </a:r>
        </a:p>
      </dgm:t>
    </dgm:pt>
    <dgm:pt modelId="{252EF9F8-E846-4755-98D5-F017719AD90E}" type="parTrans" cxnId="{075A773B-73BD-4E09-ADA2-A896A4535CE2}">
      <dgm:prSet/>
      <dgm:spPr/>
      <dgm:t>
        <a:bodyPr/>
        <a:lstStyle/>
        <a:p>
          <a:endParaRPr lang="en-US"/>
        </a:p>
      </dgm:t>
    </dgm:pt>
    <dgm:pt modelId="{67548294-A65D-49A8-A7C2-93DCF0705634}" type="sibTrans" cxnId="{075A773B-73BD-4E09-ADA2-A896A4535CE2}">
      <dgm:prSet/>
      <dgm:spPr/>
      <dgm:t>
        <a:bodyPr/>
        <a:lstStyle/>
        <a:p>
          <a:endParaRPr lang="en-US"/>
        </a:p>
      </dgm:t>
    </dgm:pt>
    <dgm:pt modelId="{FF698F67-69DD-4228-A97A-9C34D019270D}">
      <dgm:prSet/>
      <dgm:spPr/>
      <dgm:t>
        <a:bodyPr/>
        <a:lstStyle/>
        <a:p>
          <a:r>
            <a:rPr lang="en-US"/>
            <a:t>Võimalus muuta see bioaktiivseks lisandiks vasikatele ja teistele loomadele.</a:t>
          </a:r>
        </a:p>
      </dgm:t>
    </dgm:pt>
    <dgm:pt modelId="{EE66F913-6426-447D-8AE4-5629044A80BF}" type="parTrans" cxnId="{100AED71-972B-40B6-A771-51D439D97E67}">
      <dgm:prSet/>
      <dgm:spPr/>
      <dgm:t>
        <a:bodyPr/>
        <a:lstStyle/>
        <a:p>
          <a:endParaRPr lang="en-US"/>
        </a:p>
      </dgm:t>
    </dgm:pt>
    <dgm:pt modelId="{03D01605-4CED-4757-8E99-4942FB98AD8E}" type="sibTrans" cxnId="{100AED71-972B-40B6-A771-51D439D97E67}">
      <dgm:prSet/>
      <dgm:spPr/>
      <dgm:t>
        <a:bodyPr/>
        <a:lstStyle/>
        <a:p>
          <a:endParaRPr lang="en-US"/>
        </a:p>
      </dgm:t>
    </dgm:pt>
    <dgm:pt modelId="{95A50F1C-1262-43BF-8384-11A864FFBDFC}" type="pres">
      <dgm:prSet presAssocID="{990DBD17-45BA-4138-9A51-36487D1211DF}" presName="linear" presStyleCnt="0">
        <dgm:presLayoutVars>
          <dgm:animLvl val="lvl"/>
          <dgm:resizeHandles val="exact"/>
        </dgm:presLayoutVars>
      </dgm:prSet>
      <dgm:spPr/>
    </dgm:pt>
    <dgm:pt modelId="{A060B297-0812-48EE-8DC3-B25D1897BC80}" type="pres">
      <dgm:prSet presAssocID="{ABCBF817-6D8B-43ED-BC6A-FF0375A931D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9CCB88B-0889-4A21-850A-48ED62270D8A}" type="pres">
      <dgm:prSet presAssocID="{E979DAC7-854A-4A1F-96C1-6FAFE2A13B4C}" presName="spacer" presStyleCnt="0"/>
      <dgm:spPr/>
    </dgm:pt>
    <dgm:pt modelId="{8E166D49-69B1-4170-9F65-D9060C1E75F7}" type="pres">
      <dgm:prSet presAssocID="{7F7FDB95-2302-4429-888F-7B8660AEA67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6097FBD-DE08-4A0E-92DF-427FE1FEBBFB}" type="pres">
      <dgm:prSet presAssocID="{677BB74F-9637-4061-A31A-485AE0BD68E9}" presName="spacer" presStyleCnt="0"/>
      <dgm:spPr/>
    </dgm:pt>
    <dgm:pt modelId="{B8336F50-02F2-4ECE-AF3D-5BED7BC754F6}" type="pres">
      <dgm:prSet presAssocID="{A08581E9-22FB-4B62-B0BD-904987287105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CD135363-A6E2-4929-84FE-DDD3C04FD65A}" type="pres">
      <dgm:prSet presAssocID="{67548294-A65D-49A8-A7C2-93DCF0705634}" presName="spacer" presStyleCnt="0"/>
      <dgm:spPr/>
    </dgm:pt>
    <dgm:pt modelId="{2DAB3D32-B939-4C25-B408-5C32F942CD1F}" type="pres">
      <dgm:prSet presAssocID="{FF698F67-69DD-4228-A97A-9C34D019270D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614B137-5926-4247-8D21-6A4909D0E677}" srcId="{990DBD17-45BA-4138-9A51-36487D1211DF}" destId="{7F7FDB95-2302-4429-888F-7B8660AEA673}" srcOrd="1" destOrd="0" parTransId="{9D6292B9-CEBA-447B-971C-43080193FE36}" sibTransId="{677BB74F-9637-4061-A31A-485AE0BD68E9}"/>
    <dgm:cxn modelId="{075A773B-73BD-4E09-ADA2-A896A4535CE2}" srcId="{990DBD17-45BA-4138-9A51-36487D1211DF}" destId="{A08581E9-22FB-4B62-B0BD-904987287105}" srcOrd="2" destOrd="0" parTransId="{252EF9F8-E846-4755-98D5-F017719AD90E}" sibTransId="{67548294-A65D-49A8-A7C2-93DCF0705634}"/>
    <dgm:cxn modelId="{100AED71-972B-40B6-A771-51D439D97E67}" srcId="{990DBD17-45BA-4138-9A51-36487D1211DF}" destId="{FF698F67-69DD-4228-A97A-9C34D019270D}" srcOrd="3" destOrd="0" parTransId="{EE66F913-6426-447D-8AE4-5629044A80BF}" sibTransId="{03D01605-4CED-4757-8E99-4942FB98AD8E}"/>
    <dgm:cxn modelId="{17CB8E86-5282-4D1F-9E8E-695BD33AC677}" srcId="{990DBD17-45BA-4138-9A51-36487D1211DF}" destId="{ABCBF817-6D8B-43ED-BC6A-FF0375A931D3}" srcOrd="0" destOrd="0" parTransId="{A10E4EF4-850B-492D-991F-5181282F4BF4}" sibTransId="{E979DAC7-854A-4A1F-96C1-6FAFE2A13B4C}"/>
    <dgm:cxn modelId="{C23178A2-BA81-49DB-8C9D-8221A0035C30}" type="presOf" srcId="{A08581E9-22FB-4B62-B0BD-904987287105}" destId="{B8336F50-02F2-4ECE-AF3D-5BED7BC754F6}" srcOrd="0" destOrd="0" presId="urn:microsoft.com/office/officeart/2005/8/layout/vList2"/>
    <dgm:cxn modelId="{A7A0F4A7-24BB-452F-A2DE-A1695B7D2ED7}" type="presOf" srcId="{ABCBF817-6D8B-43ED-BC6A-FF0375A931D3}" destId="{A060B297-0812-48EE-8DC3-B25D1897BC80}" srcOrd="0" destOrd="0" presId="urn:microsoft.com/office/officeart/2005/8/layout/vList2"/>
    <dgm:cxn modelId="{817528C6-2660-41DF-910F-63418D2EC4F4}" type="presOf" srcId="{7F7FDB95-2302-4429-888F-7B8660AEA673}" destId="{8E166D49-69B1-4170-9F65-D9060C1E75F7}" srcOrd="0" destOrd="0" presId="urn:microsoft.com/office/officeart/2005/8/layout/vList2"/>
    <dgm:cxn modelId="{B02731DD-192F-4007-9032-42CF29C60141}" type="presOf" srcId="{FF698F67-69DD-4228-A97A-9C34D019270D}" destId="{2DAB3D32-B939-4C25-B408-5C32F942CD1F}" srcOrd="0" destOrd="0" presId="urn:microsoft.com/office/officeart/2005/8/layout/vList2"/>
    <dgm:cxn modelId="{D1D93DE6-F31A-49F4-B844-AB4844A06413}" type="presOf" srcId="{990DBD17-45BA-4138-9A51-36487D1211DF}" destId="{95A50F1C-1262-43BF-8384-11A864FFBDFC}" srcOrd="0" destOrd="0" presId="urn:microsoft.com/office/officeart/2005/8/layout/vList2"/>
    <dgm:cxn modelId="{E725EABA-2569-4555-A0F8-F1F52CFC2066}" type="presParOf" srcId="{95A50F1C-1262-43BF-8384-11A864FFBDFC}" destId="{A060B297-0812-48EE-8DC3-B25D1897BC80}" srcOrd="0" destOrd="0" presId="urn:microsoft.com/office/officeart/2005/8/layout/vList2"/>
    <dgm:cxn modelId="{C222B6EE-E2F6-4B9A-85B0-DB4DAAC0B370}" type="presParOf" srcId="{95A50F1C-1262-43BF-8384-11A864FFBDFC}" destId="{79CCB88B-0889-4A21-850A-48ED62270D8A}" srcOrd="1" destOrd="0" presId="urn:microsoft.com/office/officeart/2005/8/layout/vList2"/>
    <dgm:cxn modelId="{0ACFAE34-73EE-445C-B71F-9017080F617A}" type="presParOf" srcId="{95A50F1C-1262-43BF-8384-11A864FFBDFC}" destId="{8E166D49-69B1-4170-9F65-D9060C1E75F7}" srcOrd="2" destOrd="0" presId="urn:microsoft.com/office/officeart/2005/8/layout/vList2"/>
    <dgm:cxn modelId="{77F4474D-8446-4396-991C-CDD18F444CF8}" type="presParOf" srcId="{95A50F1C-1262-43BF-8384-11A864FFBDFC}" destId="{A6097FBD-DE08-4A0E-92DF-427FE1FEBBFB}" srcOrd="3" destOrd="0" presId="urn:microsoft.com/office/officeart/2005/8/layout/vList2"/>
    <dgm:cxn modelId="{33F8B638-5359-4A8D-9E35-0D32E947C872}" type="presParOf" srcId="{95A50F1C-1262-43BF-8384-11A864FFBDFC}" destId="{B8336F50-02F2-4ECE-AF3D-5BED7BC754F6}" srcOrd="4" destOrd="0" presId="urn:microsoft.com/office/officeart/2005/8/layout/vList2"/>
    <dgm:cxn modelId="{77DDD19A-38BF-48E5-AE24-99EE99271321}" type="presParOf" srcId="{95A50F1C-1262-43BF-8384-11A864FFBDFC}" destId="{CD135363-A6E2-4929-84FE-DDD3C04FD65A}" srcOrd="5" destOrd="0" presId="urn:microsoft.com/office/officeart/2005/8/layout/vList2"/>
    <dgm:cxn modelId="{80AC7F7C-3F3A-4B01-9930-2F3B6AB5C7D5}" type="presParOf" srcId="{95A50F1C-1262-43BF-8384-11A864FFBDFC}" destId="{2DAB3D32-B939-4C25-B408-5C32F942CD1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5620C6-7D32-43F8-939F-22020F2F1499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9CBC65F-62FC-4087-949D-33F894D1A8BC}">
      <dgm:prSet/>
      <dgm:spPr/>
      <dgm:t>
        <a:bodyPr/>
        <a:lstStyle/>
        <a:p>
          <a:r>
            <a:rPr lang="en-US"/>
            <a:t>Üleminekupiimal on suur, seni alakasutatud potentsiaal.</a:t>
          </a:r>
        </a:p>
      </dgm:t>
    </dgm:pt>
    <dgm:pt modelId="{EC6BCDB4-DAA2-4A00-BDD6-7CDB1597D335}" type="parTrans" cxnId="{CF87E647-36D2-49B6-BA6E-2D2B1DFE4C2F}">
      <dgm:prSet/>
      <dgm:spPr/>
      <dgm:t>
        <a:bodyPr/>
        <a:lstStyle/>
        <a:p>
          <a:endParaRPr lang="en-US"/>
        </a:p>
      </dgm:t>
    </dgm:pt>
    <dgm:pt modelId="{6CB008E0-FDDB-445E-8B0E-CB9D5C762875}" type="sibTrans" cxnId="{CF87E647-36D2-49B6-BA6E-2D2B1DFE4C2F}">
      <dgm:prSet/>
      <dgm:spPr/>
      <dgm:t>
        <a:bodyPr/>
        <a:lstStyle/>
        <a:p>
          <a:endParaRPr lang="en-US"/>
        </a:p>
      </dgm:t>
    </dgm:pt>
    <dgm:pt modelId="{7849DC8B-3E02-4570-94E0-0F0999C7DC0E}">
      <dgm:prSet/>
      <dgm:spPr/>
      <dgm:t>
        <a:bodyPr/>
        <a:lstStyle/>
        <a:p>
          <a:r>
            <a:rPr lang="en-US"/>
            <a:t>Tehnoloogiad võimaldavad kontsentreerida ja säilitada bioaktiivseid ühendeid.</a:t>
          </a:r>
        </a:p>
      </dgm:t>
    </dgm:pt>
    <dgm:pt modelId="{59912043-E549-402D-A7F8-23E9D1564AAB}" type="parTrans" cxnId="{F3C1D296-A37F-46E5-8C2F-25687806C0D3}">
      <dgm:prSet/>
      <dgm:spPr/>
      <dgm:t>
        <a:bodyPr/>
        <a:lstStyle/>
        <a:p>
          <a:endParaRPr lang="en-US"/>
        </a:p>
      </dgm:t>
    </dgm:pt>
    <dgm:pt modelId="{E7D1C831-02CD-4891-B4B4-BD7368A736B7}" type="sibTrans" cxnId="{F3C1D296-A37F-46E5-8C2F-25687806C0D3}">
      <dgm:prSet/>
      <dgm:spPr/>
      <dgm:t>
        <a:bodyPr/>
        <a:lstStyle/>
        <a:p>
          <a:endParaRPr lang="en-US"/>
        </a:p>
      </dgm:t>
    </dgm:pt>
    <dgm:pt modelId="{868FD305-8FA3-4CD3-9B14-673C5CA475B6}">
      <dgm:prSet/>
      <dgm:spPr>
        <a:solidFill>
          <a:srgbClr val="FFC000"/>
        </a:solidFill>
      </dgm:spPr>
      <dgm:t>
        <a:bodyPr/>
        <a:lstStyle/>
        <a:p>
          <a:r>
            <a:rPr lang="en-US"/>
            <a:t>Esialgsed tulemused on paljulubavad.</a:t>
          </a:r>
        </a:p>
      </dgm:t>
    </dgm:pt>
    <dgm:pt modelId="{0809D459-FE29-464D-A2E5-67455B448FDD}" type="parTrans" cxnId="{70769B18-9770-4D87-A949-5C35FA7AC213}">
      <dgm:prSet/>
      <dgm:spPr/>
      <dgm:t>
        <a:bodyPr/>
        <a:lstStyle/>
        <a:p>
          <a:endParaRPr lang="en-US"/>
        </a:p>
      </dgm:t>
    </dgm:pt>
    <dgm:pt modelId="{159BA0AD-20FD-4BCA-928A-1AD49E59B1C1}" type="sibTrans" cxnId="{70769B18-9770-4D87-A949-5C35FA7AC213}">
      <dgm:prSet/>
      <dgm:spPr/>
      <dgm:t>
        <a:bodyPr/>
        <a:lstStyle/>
        <a:p>
          <a:endParaRPr lang="en-US"/>
        </a:p>
      </dgm:t>
    </dgm:pt>
    <dgm:pt modelId="{E989D18A-51EE-4E3E-8C4D-0CF05B9510E4}">
      <dgm:prSet/>
      <dgm:spPr>
        <a:solidFill>
          <a:srgbClr val="00B050"/>
        </a:solidFill>
      </dgm:spPr>
      <dgm:t>
        <a:bodyPr/>
        <a:lstStyle/>
        <a:p>
          <a:r>
            <a:rPr lang="en-US"/>
            <a:t>Edasine väärtustamine võib pakkuda lahendusi nii farmidele kui tööstusele.</a:t>
          </a:r>
        </a:p>
      </dgm:t>
    </dgm:pt>
    <dgm:pt modelId="{97303D42-3BC8-4922-A520-7B65EF90FBD9}" type="parTrans" cxnId="{B3FBF1AB-0449-458A-B77B-6F1871A606AA}">
      <dgm:prSet/>
      <dgm:spPr/>
      <dgm:t>
        <a:bodyPr/>
        <a:lstStyle/>
        <a:p>
          <a:endParaRPr lang="en-US"/>
        </a:p>
      </dgm:t>
    </dgm:pt>
    <dgm:pt modelId="{CF3474B3-7271-4BD6-8D81-54E9DE71658C}" type="sibTrans" cxnId="{B3FBF1AB-0449-458A-B77B-6F1871A606AA}">
      <dgm:prSet/>
      <dgm:spPr/>
      <dgm:t>
        <a:bodyPr/>
        <a:lstStyle/>
        <a:p>
          <a:endParaRPr lang="en-US"/>
        </a:p>
      </dgm:t>
    </dgm:pt>
    <dgm:pt modelId="{0F446423-DC85-485E-917A-90938C3360C8}" type="pres">
      <dgm:prSet presAssocID="{355620C6-7D32-43F8-939F-22020F2F1499}" presName="linear" presStyleCnt="0">
        <dgm:presLayoutVars>
          <dgm:animLvl val="lvl"/>
          <dgm:resizeHandles val="exact"/>
        </dgm:presLayoutVars>
      </dgm:prSet>
      <dgm:spPr/>
    </dgm:pt>
    <dgm:pt modelId="{21BC78BE-E6B9-4C66-9BA1-E95986306FF4}" type="pres">
      <dgm:prSet presAssocID="{79CBC65F-62FC-4087-949D-33F894D1A8B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3149369-2861-4665-B923-A7A4E5946F1E}" type="pres">
      <dgm:prSet presAssocID="{6CB008E0-FDDB-445E-8B0E-CB9D5C762875}" presName="spacer" presStyleCnt="0"/>
      <dgm:spPr/>
    </dgm:pt>
    <dgm:pt modelId="{8342C0F0-2A57-4365-BE48-FE39DC84B87A}" type="pres">
      <dgm:prSet presAssocID="{7849DC8B-3E02-4570-94E0-0F0999C7DC0E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021F57C-36CA-4C6A-9644-B80DEB82271D}" type="pres">
      <dgm:prSet presAssocID="{E7D1C831-02CD-4891-B4B4-BD7368A736B7}" presName="spacer" presStyleCnt="0"/>
      <dgm:spPr/>
    </dgm:pt>
    <dgm:pt modelId="{0BB37D72-076C-4603-A3C6-127F766B2D25}" type="pres">
      <dgm:prSet presAssocID="{868FD305-8FA3-4CD3-9B14-673C5CA475B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C06071E-FE17-4253-A7BC-D4E2AD671382}" type="pres">
      <dgm:prSet presAssocID="{159BA0AD-20FD-4BCA-928A-1AD49E59B1C1}" presName="spacer" presStyleCnt="0"/>
      <dgm:spPr/>
    </dgm:pt>
    <dgm:pt modelId="{1CEE2720-C27B-4840-843B-D54D3025B2EF}" type="pres">
      <dgm:prSet presAssocID="{E989D18A-51EE-4E3E-8C4D-0CF05B9510E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0769B18-9770-4D87-A949-5C35FA7AC213}" srcId="{355620C6-7D32-43F8-939F-22020F2F1499}" destId="{868FD305-8FA3-4CD3-9B14-673C5CA475B6}" srcOrd="2" destOrd="0" parTransId="{0809D459-FE29-464D-A2E5-67455B448FDD}" sibTransId="{159BA0AD-20FD-4BCA-928A-1AD49E59B1C1}"/>
    <dgm:cxn modelId="{14193C19-11CB-4457-8AD0-CCC3401B9E54}" type="presOf" srcId="{79CBC65F-62FC-4087-949D-33F894D1A8BC}" destId="{21BC78BE-E6B9-4C66-9BA1-E95986306FF4}" srcOrd="0" destOrd="0" presId="urn:microsoft.com/office/officeart/2005/8/layout/vList2"/>
    <dgm:cxn modelId="{F6BF1C29-F370-4702-9D20-8C1295B9224F}" type="presOf" srcId="{E989D18A-51EE-4E3E-8C4D-0CF05B9510E4}" destId="{1CEE2720-C27B-4840-843B-D54D3025B2EF}" srcOrd="0" destOrd="0" presId="urn:microsoft.com/office/officeart/2005/8/layout/vList2"/>
    <dgm:cxn modelId="{C561A037-54FA-498D-98EF-6DFD50A8B7A8}" type="presOf" srcId="{355620C6-7D32-43F8-939F-22020F2F1499}" destId="{0F446423-DC85-485E-917A-90938C3360C8}" srcOrd="0" destOrd="0" presId="urn:microsoft.com/office/officeart/2005/8/layout/vList2"/>
    <dgm:cxn modelId="{CF87E647-36D2-49B6-BA6E-2D2B1DFE4C2F}" srcId="{355620C6-7D32-43F8-939F-22020F2F1499}" destId="{79CBC65F-62FC-4087-949D-33F894D1A8BC}" srcOrd="0" destOrd="0" parTransId="{EC6BCDB4-DAA2-4A00-BDD6-7CDB1597D335}" sibTransId="{6CB008E0-FDDB-445E-8B0E-CB9D5C762875}"/>
    <dgm:cxn modelId="{F3C1D296-A37F-46E5-8C2F-25687806C0D3}" srcId="{355620C6-7D32-43F8-939F-22020F2F1499}" destId="{7849DC8B-3E02-4570-94E0-0F0999C7DC0E}" srcOrd="1" destOrd="0" parTransId="{59912043-E549-402D-A7F8-23E9D1564AAB}" sibTransId="{E7D1C831-02CD-4891-B4B4-BD7368A736B7}"/>
    <dgm:cxn modelId="{209F34A0-E5E5-4E0B-B43F-49BF016560D4}" type="presOf" srcId="{7849DC8B-3E02-4570-94E0-0F0999C7DC0E}" destId="{8342C0F0-2A57-4365-BE48-FE39DC84B87A}" srcOrd="0" destOrd="0" presId="urn:microsoft.com/office/officeart/2005/8/layout/vList2"/>
    <dgm:cxn modelId="{B3FBF1AB-0449-458A-B77B-6F1871A606AA}" srcId="{355620C6-7D32-43F8-939F-22020F2F1499}" destId="{E989D18A-51EE-4E3E-8C4D-0CF05B9510E4}" srcOrd="3" destOrd="0" parTransId="{97303D42-3BC8-4922-A520-7B65EF90FBD9}" sibTransId="{CF3474B3-7271-4BD6-8D81-54E9DE71658C}"/>
    <dgm:cxn modelId="{00C0DBC4-DE76-492B-894A-5F022A1736DF}" type="presOf" srcId="{868FD305-8FA3-4CD3-9B14-673C5CA475B6}" destId="{0BB37D72-076C-4603-A3C6-127F766B2D25}" srcOrd="0" destOrd="0" presId="urn:microsoft.com/office/officeart/2005/8/layout/vList2"/>
    <dgm:cxn modelId="{4FFBE7DE-900C-4FEF-8C29-628397CC0278}" type="presParOf" srcId="{0F446423-DC85-485E-917A-90938C3360C8}" destId="{21BC78BE-E6B9-4C66-9BA1-E95986306FF4}" srcOrd="0" destOrd="0" presId="urn:microsoft.com/office/officeart/2005/8/layout/vList2"/>
    <dgm:cxn modelId="{E93219F6-D494-457D-BD7F-BC58AE258FDC}" type="presParOf" srcId="{0F446423-DC85-485E-917A-90938C3360C8}" destId="{83149369-2861-4665-B923-A7A4E5946F1E}" srcOrd="1" destOrd="0" presId="urn:microsoft.com/office/officeart/2005/8/layout/vList2"/>
    <dgm:cxn modelId="{CF4855D6-70EA-4889-B8D2-FE4B667D5F62}" type="presParOf" srcId="{0F446423-DC85-485E-917A-90938C3360C8}" destId="{8342C0F0-2A57-4365-BE48-FE39DC84B87A}" srcOrd="2" destOrd="0" presId="urn:microsoft.com/office/officeart/2005/8/layout/vList2"/>
    <dgm:cxn modelId="{5B194E48-2869-46E5-B97C-7BB779394B42}" type="presParOf" srcId="{0F446423-DC85-485E-917A-90938C3360C8}" destId="{B021F57C-36CA-4C6A-9644-B80DEB82271D}" srcOrd="3" destOrd="0" presId="urn:microsoft.com/office/officeart/2005/8/layout/vList2"/>
    <dgm:cxn modelId="{7A3BE89F-AC67-4A38-B9C5-D1D0B145CF29}" type="presParOf" srcId="{0F446423-DC85-485E-917A-90938C3360C8}" destId="{0BB37D72-076C-4603-A3C6-127F766B2D25}" srcOrd="4" destOrd="0" presId="urn:microsoft.com/office/officeart/2005/8/layout/vList2"/>
    <dgm:cxn modelId="{4F65071A-FB2B-421D-A8E6-B400B0862D08}" type="presParOf" srcId="{0F446423-DC85-485E-917A-90938C3360C8}" destId="{1C06071E-FE17-4253-A7BC-D4E2AD671382}" srcOrd="5" destOrd="0" presId="urn:microsoft.com/office/officeart/2005/8/layout/vList2"/>
    <dgm:cxn modelId="{FBD1975B-FFA5-4AC7-AD02-075D4AF56CF1}" type="presParOf" srcId="{0F446423-DC85-485E-917A-90938C3360C8}" destId="{1CEE2720-C27B-4840-843B-D54D3025B2E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60B297-0812-48EE-8DC3-B25D1897BC80}">
      <dsp:nvSpPr>
        <dsp:cNvPr id="0" name=""/>
        <dsp:cNvSpPr/>
      </dsp:nvSpPr>
      <dsp:spPr>
        <a:xfrm>
          <a:off x="0" y="54331"/>
          <a:ext cx="5000124" cy="128663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Üleminekupiim = lehma 2.–5. lüpil saadud piim.</a:t>
          </a:r>
        </a:p>
      </dsp:txBody>
      <dsp:txXfrm>
        <a:off x="62808" y="117139"/>
        <a:ext cx="4874508" cy="1161018"/>
      </dsp:txXfrm>
    </dsp:sp>
    <dsp:sp modelId="{8E166D49-69B1-4170-9F65-D9060C1E75F7}">
      <dsp:nvSpPr>
        <dsp:cNvPr id="0" name=""/>
        <dsp:cNvSpPr/>
      </dsp:nvSpPr>
      <dsp:spPr>
        <a:xfrm>
          <a:off x="0" y="1407205"/>
          <a:ext cx="5000124" cy="1286634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Sisaldab veel oluliselt immuunglobuliine (Ig), kuid ei vasta enam ternespiima kvaliteedile.</a:t>
          </a:r>
        </a:p>
      </dsp:txBody>
      <dsp:txXfrm>
        <a:off x="62808" y="1470013"/>
        <a:ext cx="4874508" cy="1161018"/>
      </dsp:txXfrm>
    </dsp:sp>
    <dsp:sp modelId="{B8336F50-02F2-4ECE-AF3D-5BED7BC754F6}">
      <dsp:nvSpPr>
        <dsp:cNvPr id="0" name=""/>
        <dsp:cNvSpPr/>
      </dsp:nvSpPr>
      <dsp:spPr>
        <a:xfrm>
          <a:off x="0" y="2760080"/>
          <a:ext cx="5000124" cy="1286634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Sageli jääb kasutamata või väärtustamata.</a:t>
          </a:r>
        </a:p>
      </dsp:txBody>
      <dsp:txXfrm>
        <a:off x="62808" y="2822888"/>
        <a:ext cx="4874508" cy="1161018"/>
      </dsp:txXfrm>
    </dsp:sp>
    <dsp:sp modelId="{2DAB3D32-B939-4C25-B408-5C32F942CD1F}">
      <dsp:nvSpPr>
        <dsp:cNvPr id="0" name=""/>
        <dsp:cNvSpPr/>
      </dsp:nvSpPr>
      <dsp:spPr>
        <a:xfrm>
          <a:off x="0" y="4112954"/>
          <a:ext cx="5000124" cy="1286634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Võimalus muuta see bioaktiivseks lisandiks vasikatele ja teistele loomadele.</a:t>
          </a:r>
        </a:p>
      </dsp:txBody>
      <dsp:txXfrm>
        <a:off x="62808" y="4175762"/>
        <a:ext cx="4874508" cy="11610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C78BE-E6B9-4C66-9BA1-E95986306FF4}">
      <dsp:nvSpPr>
        <dsp:cNvPr id="0" name=""/>
        <dsp:cNvSpPr/>
      </dsp:nvSpPr>
      <dsp:spPr>
        <a:xfrm>
          <a:off x="0" y="54331"/>
          <a:ext cx="5000124" cy="128663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Üleminekupiimal on suur, seni alakasutatud potentsiaal.</a:t>
          </a:r>
        </a:p>
      </dsp:txBody>
      <dsp:txXfrm>
        <a:off x="62808" y="117139"/>
        <a:ext cx="4874508" cy="1161018"/>
      </dsp:txXfrm>
    </dsp:sp>
    <dsp:sp modelId="{8342C0F0-2A57-4365-BE48-FE39DC84B87A}">
      <dsp:nvSpPr>
        <dsp:cNvPr id="0" name=""/>
        <dsp:cNvSpPr/>
      </dsp:nvSpPr>
      <dsp:spPr>
        <a:xfrm>
          <a:off x="0" y="1407205"/>
          <a:ext cx="5000124" cy="1286634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Tehnoloogiad võimaldavad kontsentreerida ja säilitada bioaktiivseid ühendeid.</a:t>
          </a:r>
        </a:p>
      </dsp:txBody>
      <dsp:txXfrm>
        <a:off x="62808" y="1470013"/>
        <a:ext cx="4874508" cy="1161018"/>
      </dsp:txXfrm>
    </dsp:sp>
    <dsp:sp modelId="{0BB37D72-076C-4603-A3C6-127F766B2D25}">
      <dsp:nvSpPr>
        <dsp:cNvPr id="0" name=""/>
        <dsp:cNvSpPr/>
      </dsp:nvSpPr>
      <dsp:spPr>
        <a:xfrm>
          <a:off x="0" y="2760080"/>
          <a:ext cx="5000124" cy="1286634"/>
        </a:xfrm>
        <a:prstGeom prst="roundRect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Esialgsed tulemused on paljulubavad.</a:t>
          </a:r>
        </a:p>
      </dsp:txBody>
      <dsp:txXfrm>
        <a:off x="62808" y="2822888"/>
        <a:ext cx="4874508" cy="1161018"/>
      </dsp:txXfrm>
    </dsp:sp>
    <dsp:sp modelId="{1CEE2720-C27B-4840-843B-D54D3025B2EF}">
      <dsp:nvSpPr>
        <dsp:cNvPr id="0" name=""/>
        <dsp:cNvSpPr/>
      </dsp:nvSpPr>
      <dsp:spPr>
        <a:xfrm>
          <a:off x="0" y="4112954"/>
          <a:ext cx="5000124" cy="1286634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Edasine väärtustamine võib pakkuda lahendusi nii farmidele kui tööstusele.</a:t>
          </a:r>
        </a:p>
      </dsp:txBody>
      <dsp:txXfrm>
        <a:off x="62808" y="4175762"/>
        <a:ext cx="4874508" cy="1161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3D255-E0E3-4A9C-BB8E-9B061F82E3CA}" type="datetimeFigureOut">
              <a:rPr lang="et-EE" smtClean="0"/>
              <a:t>04.04.2025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45ED98-4B10-430E-AF1D-1F61E17488B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86373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0F82BEC1-81C6-25A8-A218-36348B6786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213696-ADFC-4DAD-B8D5-CD0C74638615}" type="slidenum">
              <a:rPr lang="et-EE" altLang="et-EE" smtClean="0"/>
              <a:pPr>
                <a:spcBef>
                  <a:spcPct val="0"/>
                </a:spcBef>
              </a:pPr>
              <a:t>3</a:t>
            </a:fld>
            <a:endParaRPr lang="et-EE" altLang="et-EE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6E5B77C7-EAAB-46D7-D543-12D20A5F660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399A0953-CECF-3C7F-16E3-EFBBF6DA9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t-EE" altLang="et-E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Võrdluseks</a:t>
            </a:r>
            <a:r>
              <a:rPr lang="en-GB" dirty="0"/>
              <a:t> on </a:t>
            </a:r>
            <a:r>
              <a:rPr lang="en-GB" dirty="0" err="1"/>
              <a:t>toodud</a:t>
            </a:r>
            <a:r>
              <a:rPr lang="en-GB" dirty="0"/>
              <a:t> ka </a:t>
            </a:r>
            <a:r>
              <a:rPr lang="en-GB" dirty="0" err="1"/>
              <a:t>ühe</a:t>
            </a:r>
            <a:r>
              <a:rPr lang="en-GB" dirty="0"/>
              <a:t> </a:t>
            </a:r>
            <a:r>
              <a:rPr lang="en-GB" dirty="0" err="1"/>
              <a:t>farmi</a:t>
            </a:r>
            <a:r>
              <a:rPr lang="en-GB" dirty="0"/>
              <a:t> </a:t>
            </a:r>
            <a:r>
              <a:rPr lang="en-GB" dirty="0" err="1"/>
              <a:t>esimese</a:t>
            </a:r>
            <a:r>
              <a:rPr lang="en-GB" dirty="0"/>
              <a:t> </a:t>
            </a:r>
            <a:r>
              <a:rPr lang="en-GB" dirty="0" err="1"/>
              <a:t>lüpsi</a:t>
            </a:r>
            <a:r>
              <a:rPr lang="en-GB" dirty="0"/>
              <a:t> </a:t>
            </a:r>
            <a:r>
              <a:rPr lang="en-GB" dirty="0" err="1"/>
              <a:t>ehk</a:t>
            </a:r>
            <a:r>
              <a:rPr lang="en-GB" dirty="0"/>
              <a:t> </a:t>
            </a:r>
            <a:r>
              <a:rPr lang="en-GB" dirty="0" err="1"/>
              <a:t>ternespiima</a:t>
            </a:r>
            <a:r>
              <a:rPr lang="en-GB" dirty="0"/>
              <a:t> </a:t>
            </a:r>
            <a:r>
              <a:rPr lang="en-GB" dirty="0" err="1"/>
              <a:t>proovide</a:t>
            </a:r>
            <a:r>
              <a:rPr lang="en-GB" dirty="0"/>
              <a:t> </a:t>
            </a:r>
            <a:r>
              <a:rPr lang="en-GB" dirty="0" err="1"/>
              <a:t>tulemused</a:t>
            </a:r>
            <a:r>
              <a:rPr lang="en-GB" dirty="0"/>
              <a:t>. </a:t>
            </a:r>
            <a:r>
              <a:rPr lang="en-GB" dirty="0" err="1"/>
              <a:t>Rasva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laktoosi</a:t>
            </a:r>
            <a:r>
              <a:rPr lang="en-GB" dirty="0"/>
              <a:t> </a:t>
            </a:r>
            <a:r>
              <a:rPr lang="en-GB" dirty="0" err="1"/>
              <a:t>sisaldus</a:t>
            </a:r>
            <a:r>
              <a:rPr lang="en-GB" dirty="0"/>
              <a:t> </a:t>
            </a:r>
            <a:r>
              <a:rPr lang="en-GB" dirty="0" err="1"/>
              <a:t>lüpside</a:t>
            </a:r>
            <a:r>
              <a:rPr lang="en-GB" dirty="0"/>
              <a:t> </a:t>
            </a:r>
            <a:r>
              <a:rPr lang="en-GB" dirty="0" err="1"/>
              <a:t>lõikes</a:t>
            </a:r>
            <a:r>
              <a:rPr lang="en-GB" dirty="0"/>
              <a:t> </a:t>
            </a:r>
            <a:r>
              <a:rPr lang="en-GB" dirty="0" err="1"/>
              <a:t>üsna</a:t>
            </a:r>
            <a:r>
              <a:rPr lang="en-GB" dirty="0"/>
              <a:t> </a:t>
            </a:r>
            <a:r>
              <a:rPr lang="en-GB" dirty="0" err="1"/>
              <a:t>stabiilne</a:t>
            </a:r>
            <a:r>
              <a:rPr lang="en-GB" dirty="0"/>
              <a:t>. </a:t>
            </a:r>
            <a:r>
              <a:rPr lang="en-GB" dirty="0" err="1"/>
              <a:t>Valk</a:t>
            </a:r>
            <a:r>
              <a:rPr lang="en-GB" dirty="0"/>
              <a:t> </a:t>
            </a:r>
            <a:r>
              <a:rPr lang="en-GB" dirty="0" err="1"/>
              <a:t>seevastu</a:t>
            </a:r>
            <a:r>
              <a:rPr lang="en-GB" dirty="0"/>
              <a:t> </a:t>
            </a:r>
            <a:r>
              <a:rPr lang="en-GB" dirty="0" err="1"/>
              <a:t>mitte</a:t>
            </a:r>
            <a:r>
              <a:rPr lang="en-GB" dirty="0"/>
              <a:t>.</a:t>
            </a:r>
          </a:p>
          <a:p>
            <a:r>
              <a:rPr lang="en-GB" dirty="0" err="1"/>
              <a:t>Numbrid</a:t>
            </a:r>
            <a:r>
              <a:rPr lang="en-GB" dirty="0"/>
              <a:t> </a:t>
            </a:r>
            <a:r>
              <a:rPr lang="en-GB" dirty="0" err="1"/>
              <a:t>polegi</a:t>
            </a:r>
            <a:r>
              <a:rPr lang="en-GB" dirty="0"/>
              <a:t> </a:t>
            </a:r>
            <a:r>
              <a:rPr lang="en-GB" dirty="0" err="1"/>
              <a:t>siin</a:t>
            </a:r>
            <a:r>
              <a:rPr lang="en-GB" dirty="0"/>
              <a:t> </a:t>
            </a:r>
            <a:r>
              <a:rPr lang="en-GB" dirty="0" err="1"/>
              <a:t>nii</a:t>
            </a:r>
            <a:r>
              <a:rPr lang="en-GB" dirty="0"/>
              <a:t> </a:t>
            </a:r>
            <a:r>
              <a:rPr lang="en-GB" dirty="0" err="1"/>
              <a:t>olulised</a:t>
            </a:r>
            <a:r>
              <a:rPr lang="en-GB" dirty="0"/>
              <a:t>, </a:t>
            </a:r>
            <a:r>
              <a:rPr lang="en-GB" dirty="0" err="1"/>
              <a:t>pigem</a:t>
            </a:r>
            <a:r>
              <a:rPr lang="en-GB" dirty="0"/>
              <a:t> </a:t>
            </a:r>
            <a:r>
              <a:rPr lang="en-GB" dirty="0" err="1"/>
              <a:t>tahan</a:t>
            </a:r>
            <a:r>
              <a:rPr lang="en-GB" dirty="0"/>
              <a:t> </a:t>
            </a:r>
            <a:r>
              <a:rPr lang="en-GB" dirty="0" err="1"/>
              <a:t>demonstreerida</a:t>
            </a:r>
            <a:r>
              <a:rPr lang="en-GB" dirty="0"/>
              <a:t> </a:t>
            </a:r>
            <a:r>
              <a:rPr lang="en-GB" dirty="0" err="1"/>
              <a:t>millises</a:t>
            </a:r>
            <a:r>
              <a:rPr lang="en-GB" dirty="0"/>
              <a:t> </a:t>
            </a:r>
            <a:r>
              <a:rPr lang="en-GB" dirty="0" err="1"/>
              <a:t>koostise</a:t>
            </a:r>
            <a:r>
              <a:rPr lang="en-GB" dirty="0"/>
              <a:t> </a:t>
            </a:r>
            <a:r>
              <a:rPr lang="en-GB" dirty="0" err="1"/>
              <a:t>fraktsioonis</a:t>
            </a:r>
            <a:r>
              <a:rPr lang="en-GB" dirty="0"/>
              <a:t> </a:t>
            </a:r>
            <a:r>
              <a:rPr lang="en-GB" dirty="0" err="1"/>
              <a:t>üleminekupiim</a:t>
            </a:r>
            <a:r>
              <a:rPr lang="en-GB" dirty="0"/>
              <a:t> </a:t>
            </a:r>
            <a:r>
              <a:rPr lang="en-GB" dirty="0" err="1"/>
              <a:t>eelkõige</a:t>
            </a:r>
            <a:r>
              <a:rPr lang="en-GB" dirty="0"/>
              <a:t> </a:t>
            </a:r>
            <a:r>
              <a:rPr lang="en-GB" dirty="0" err="1"/>
              <a:t>muutub</a:t>
            </a:r>
            <a:r>
              <a:rPr lang="en-GB" dirty="0"/>
              <a:t> – </a:t>
            </a:r>
            <a:r>
              <a:rPr lang="en-GB" dirty="0" err="1"/>
              <a:t>valk</a:t>
            </a:r>
            <a:r>
              <a:rPr lang="en-GB" dirty="0"/>
              <a:t>.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557A-56F2-40EC-B47B-27C11F6195C5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08764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Valgu</a:t>
            </a:r>
            <a:r>
              <a:rPr lang="en-GB" dirty="0"/>
              <a:t> </a:t>
            </a:r>
            <a:r>
              <a:rPr lang="en-GB" dirty="0" err="1"/>
              <a:t>fraktsiooni</a:t>
            </a:r>
            <a:r>
              <a:rPr lang="en-GB" dirty="0"/>
              <a:t> </a:t>
            </a:r>
            <a:r>
              <a:rPr lang="en-GB" dirty="0" err="1"/>
              <a:t>osas</a:t>
            </a:r>
            <a:r>
              <a:rPr lang="en-GB" dirty="0"/>
              <a:t> </a:t>
            </a:r>
            <a:r>
              <a:rPr lang="en-GB" dirty="0" err="1"/>
              <a:t>täpsemaks</a:t>
            </a:r>
            <a:r>
              <a:rPr lang="en-GB" dirty="0"/>
              <a:t> mines… </a:t>
            </a:r>
            <a:r>
              <a:rPr lang="en-GB" dirty="0" err="1"/>
              <a:t>siin</a:t>
            </a:r>
            <a:r>
              <a:rPr lang="en-GB" dirty="0"/>
              <a:t> IgG </a:t>
            </a:r>
            <a:r>
              <a:rPr lang="en-GB" dirty="0" err="1"/>
              <a:t>lüpside</a:t>
            </a:r>
            <a:r>
              <a:rPr lang="en-GB" dirty="0"/>
              <a:t> </a:t>
            </a:r>
            <a:r>
              <a:rPr lang="en-GB" dirty="0" err="1"/>
              <a:t>lõikes</a:t>
            </a:r>
            <a:r>
              <a:rPr lang="en-GB" dirty="0"/>
              <a:t>. </a:t>
            </a:r>
          </a:p>
          <a:p>
            <a:r>
              <a:rPr lang="et-EE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Immunoglobuliinide</a:t>
            </a:r>
            <a:r>
              <a:rPr lang="et-E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sisaldus ja </a:t>
            </a:r>
            <a:r>
              <a:rPr lang="et-EE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Brix</a:t>
            </a:r>
            <a:r>
              <a:rPr lang="et-E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näitaja vähenesid igal järgneval lüpsil statistiliselt oluliselt (p&lt;0,001). Lautadest olid piima </a:t>
            </a:r>
            <a:r>
              <a:rPr lang="et-EE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immunoglobuliinide</a:t>
            </a:r>
            <a:r>
              <a:rPr lang="et-E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sisaldus ja </a:t>
            </a:r>
            <a:r>
              <a:rPr lang="et-EE" sz="1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Brix</a:t>
            </a:r>
            <a:r>
              <a:rPr lang="et-EE" sz="1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näitaja kõrgemad Lauda 1 ja Lauda 2 lehmade piimaproovides ning madalamad Lauda 3 piimaproovides (Tabel).</a:t>
            </a:r>
            <a:endParaRPr lang="en-GB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en-GB" dirty="0"/>
              <a:t>Brix </a:t>
            </a:r>
            <a:r>
              <a:rPr lang="en-GB" dirty="0" err="1"/>
              <a:t>lahustunud</a:t>
            </a:r>
            <a:r>
              <a:rPr lang="en-GB" dirty="0"/>
              <a:t> KA, %</a:t>
            </a: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C557A-56F2-40EC-B47B-27C11F6195C5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06784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7" name="Pilt 6">
            <a:extLst>
              <a:ext uri="{FF2B5EF4-FFF2-40B4-BE49-F238E27FC236}">
                <a16:creationId xmlns:a16="http://schemas.microsoft.com/office/drawing/2014/main" id="{E5328C18-32B6-DD12-8077-5B7A0B5D7F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877"/>
            <a:ext cx="9186350" cy="552498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22632" y="1922631"/>
            <a:ext cx="6875818" cy="3030558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663321" y="3165298"/>
            <a:ext cx="4355594" cy="3028952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742858" y="2085760"/>
            <a:ext cx="6857572" cy="268605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1161554" y="1712395"/>
            <a:ext cx="4808302" cy="3066500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030" y="2767106"/>
            <a:ext cx="2160621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Tänan tähelepanu eest!</a:t>
            </a:r>
          </a:p>
        </p:txBody>
      </p:sp>
      <p:pic>
        <p:nvPicPr>
          <p:cNvPr id="4" name="Sisu kohatäide 4">
            <a:extLst>
              <a:ext uri="{FF2B5EF4-FFF2-40B4-BE49-F238E27FC236}">
                <a16:creationId xmlns:a16="http://schemas.microsoft.com/office/drawing/2014/main" id="{26467441-8FE4-A08F-0D2E-DDC5433D4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821" y="1796433"/>
            <a:ext cx="5419311" cy="32651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t-EE" sz="3200">
                <a:solidFill>
                  <a:srgbClr val="FFFFFF"/>
                </a:solidFill>
              </a:rPr>
              <a:t>Sissejuhatus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708E62F-14AE-F78D-484D-D38C83EBC2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7991077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E4C72EB9-545E-1728-222A-9FE60FC8A3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19138" y="406400"/>
            <a:ext cx="7705725" cy="574675"/>
          </a:xfrm>
        </p:spPr>
        <p:txBody>
          <a:bodyPr/>
          <a:lstStyle/>
          <a:p>
            <a:pPr eaLnBrk="1" hangingPunct="1"/>
            <a:r>
              <a:rPr lang="et-EE" altLang="en-US" sz="2800" b="1"/>
              <a:t>Ternese IgG lisandi valmistamine</a:t>
            </a:r>
            <a:endParaRPr lang="en-GB" altLang="en-US" sz="2800" b="1"/>
          </a:p>
        </p:txBody>
      </p:sp>
      <p:sp>
        <p:nvSpPr>
          <p:cNvPr id="6147" name="TextBox 2">
            <a:extLst>
              <a:ext uri="{FF2B5EF4-FFF2-40B4-BE49-F238E27FC236}">
                <a16:creationId xmlns:a16="http://schemas.microsoft.com/office/drawing/2014/main" id="{D546E7C5-E8DB-A7E1-0AD0-9FF64AE69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38" y="5794375"/>
            <a:ext cx="53038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t-EE" altLang="et-EE">
                <a:latin typeface="Times New Roman" panose="02020603050405020304" pitchFamily="18" charset="0"/>
                <a:cs typeface="Calibri" panose="020F0502020204030204" pitchFamily="34" charset="0"/>
              </a:rPr>
              <a:t>Ternese IgG lisandi valmistamise tehnoloogiline skeem</a:t>
            </a:r>
            <a:endParaRPr lang="en-GB" altLang="et-EE"/>
          </a:p>
        </p:txBody>
      </p:sp>
      <p:sp>
        <p:nvSpPr>
          <p:cNvPr id="6148" name="TextBox 3">
            <a:extLst>
              <a:ext uri="{FF2B5EF4-FFF2-40B4-BE49-F238E27FC236}">
                <a16:creationId xmlns:a16="http://schemas.microsoft.com/office/drawing/2014/main" id="{722722B4-2F31-3AE4-79FF-35D9D078F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6318250"/>
            <a:ext cx="32940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GB" altLang="et-EE" sz="1600" i="1"/>
              <a:t>Jõudu</a:t>
            </a:r>
            <a:r>
              <a:rPr lang="et-EE" altLang="et-EE" sz="1600" i="1"/>
              <a:t> ja </a:t>
            </a:r>
            <a:r>
              <a:rPr lang="en-GB" altLang="et-EE" sz="1600" i="1"/>
              <a:t>Sats</a:t>
            </a:r>
            <a:r>
              <a:rPr lang="et-EE" altLang="et-EE" sz="1600" i="1"/>
              <a:t> (2023) Projekti aruanne</a:t>
            </a:r>
            <a:endParaRPr lang="en-GB" altLang="et-EE" sz="1600" i="1"/>
          </a:p>
        </p:txBody>
      </p:sp>
      <p:pic>
        <p:nvPicPr>
          <p:cNvPr id="6149" name="Picture 1">
            <a:extLst>
              <a:ext uri="{FF2B5EF4-FFF2-40B4-BE49-F238E27FC236}">
                <a16:creationId xmlns:a16="http://schemas.microsoft.com/office/drawing/2014/main" id="{8E6F164E-C1D7-2FCC-204F-75F4D0013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485900"/>
            <a:ext cx="4572000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AAA51D7-9C30-4384-9B21-7DD7E99BB78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77863"/>
            <a:ext cx="7886700" cy="993775"/>
          </a:xfrm>
        </p:spPr>
        <p:txBody>
          <a:bodyPr/>
          <a:lstStyle/>
          <a:p>
            <a:r>
              <a:rPr lang="en-GB" dirty="0" err="1"/>
              <a:t>Üleminekupiima</a:t>
            </a:r>
            <a:r>
              <a:rPr lang="en-GB" dirty="0"/>
              <a:t> </a:t>
            </a:r>
            <a:r>
              <a:rPr lang="en-GB" dirty="0" err="1"/>
              <a:t>koostis</a:t>
            </a:r>
            <a:endParaRPr lang="et-EE" dirty="0"/>
          </a:p>
        </p:txBody>
      </p:sp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00000000-0008-0000-06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4766270"/>
              </p:ext>
            </p:extLst>
          </p:nvPr>
        </p:nvGraphicFramePr>
        <p:xfrm>
          <a:off x="859055" y="3347787"/>
          <a:ext cx="6292022" cy="265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255027"/>
              </p:ext>
            </p:extLst>
          </p:nvPr>
        </p:nvGraphicFramePr>
        <p:xfrm>
          <a:off x="4572000" y="1368027"/>
          <a:ext cx="4572002" cy="2902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82846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42FB734-5807-472E-B06A-6B6F921ED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50" y="1131366"/>
            <a:ext cx="4366550" cy="994172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Üleminekupiima</a:t>
            </a:r>
            <a:r>
              <a:rPr lang="en-GB" dirty="0"/>
              <a:t> </a:t>
            </a:r>
            <a:r>
              <a:rPr lang="en-GB" dirty="0" err="1"/>
              <a:t>kvaliteet</a:t>
            </a:r>
            <a:r>
              <a:rPr lang="en-GB" dirty="0"/>
              <a:t> (Ig)</a:t>
            </a:r>
            <a:endParaRPr lang="et-EE" dirty="0"/>
          </a:p>
        </p:txBody>
      </p:sp>
      <p:graphicFrame>
        <p:nvGraphicFramePr>
          <p:cNvPr id="4" name="Sisu kohatäide 3">
            <a:extLst>
              <a:ext uri="{FF2B5EF4-FFF2-40B4-BE49-F238E27FC236}">
                <a16:creationId xmlns:a16="http://schemas.microsoft.com/office/drawing/2014/main" id="{42750ACB-5DB7-4E4B-91DC-6640A80252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120215"/>
              </p:ext>
            </p:extLst>
          </p:nvPr>
        </p:nvGraphicFramePr>
        <p:xfrm>
          <a:off x="303836" y="2977639"/>
          <a:ext cx="5781557" cy="29173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953">
                  <a:extLst>
                    <a:ext uri="{9D8B030D-6E8A-4147-A177-3AD203B41FA5}">
                      <a16:colId xmlns:a16="http://schemas.microsoft.com/office/drawing/2014/main" val="4189113903"/>
                    </a:ext>
                  </a:extLst>
                </a:gridCol>
                <a:gridCol w="665039">
                  <a:extLst>
                    <a:ext uri="{9D8B030D-6E8A-4147-A177-3AD203B41FA5}">
                      <a16:colId xmlns:a16="http://schemas.microsoft.com/office/drawing/2014/main" val="1979428278"/>
                    </a:ext>
                  </a:extLst>
                </a:gridCol>
                <a:gridCol w="811571">
                  <a:extLst>
                    <a:ext uri="{9D8B030D-6E8A-4147-A177-3AD203B41FA5}">
                      <a16:colId xmlns:a16="http://schemas.microsoft.com/office/drawing/2014/main" val="385510620"/>
                    </a:ext>
                  </a:extLst>
                </a:gridCol>
                <a:gridCol w="810926">
                  <a:extLst>
                    <a:ext uri="{9D8B030D-6E8A-4147-A177-3AD203B41FA5}">
                      <a16:colId xmlns:a16="http://schemas.microsoft.com/office/drawing/2014/main" val="785344111"/>
                    </a:ext>
                  </a:extLst>
                </a:gridCol>
                <a:gridCol w="811571">
                  <a:extLst>
                    <a:ext uri="{9D8B030D-6E8A-4147-A177-3AD203B41FA5}">
                      <a16:colId xmlns:a16="http://schemas.microsoft.com/office/drawing/2014/main" val="2870804336"/>
                    </a:ext>
                  </a:extLst>
                </a:gridCol>
                <a:gridCol w="810926">
                  <a:extLst>
                    <a:ext uri="{9D8B030D-6E8A-4147-A177-3AD203B41FA5}">
                      <a16:colId xmlns:a16="http://schemas.microsoft.com/office/drawing/2014/main" val="2729328607"/>
                    </a:ext>
                  </a:extLst>
                </a:gridCol>
                <a:gridCol w="811571">
                  <a:extLst>
                    <a:ext uri="{9D8B030D-6E8A-4147-A177-3AD203B41FA5}">
                      <a16:colId xmlns:a16="http://schemas.microsoft.com/office/drawing/2014/main" val="4121619379"/>
                    </a:ext>
                  </a:extLst>
                </a:gridCol>
              </a:tblGrid>
              <a:tr h="5034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           </a:t>
                      </a:r>
                      <a:r>
                        <a:rPr lang="en-US" sz="1500" dirty="0" err="1">
                          <a:effectLst/>
                        </a:rPr>
                        <a:t>Lüps</a:t>
                      </a:r>
                      <a:endParaRPr lang="et-EE" sz="15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 err="1">
                          <a:effectLst/>
                        </a:rPr>
                        <a:t>Laut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1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2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3</a:t>
                      </a:r>
                      <a:endParaRPr lang="et-E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4</a:t>
                      </a:r>
                      <a:endParaRPr lang="et-E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5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 err="1">
                          <a:effectLst/>
                        </a:rPr>
                        <a:t>Keskm</a:t>
                      </a:r>
                      <a:r>
                        <a:rPr lang="en-US" sz="1500" dirty="0">
                          <a:effectLst/>
                        </a:rPr>
                        <a:t>.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465755085"/>
                  </a:ext>
                </a:extLst>
              </a:tr>
              <a:tr h="202918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IgG, g/kg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6714216"/>
                  </a:ext>
                </a:extLst>
              </a:tr>
              <a:tr h="202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 err="1">
                          <a:effectLst/>
                        </a:rPr>
                        <a:t>Laut</a:t>
                      </a:r>
                      <a:r>
                        <a:rPr lang="en-US" sz="1500" dirty="0">
                          <a:effectLst/>
                        </a:rPr>
                        <a:t> 1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95826682"/>
                  </a:ext>
                </a:extLst>
              </a:tr>
              <a:tr h="202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Laut 2</a:t>
                      </a:r>
                      <a:endParaRPr lang="et-E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4687487"/>
                  </a:ext>
                </a:extLst>
              </a:tr>
              <a:tr h="202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 err="1">
                          <a:effectLst/>
                        </a:rPr>
                        <a:t>Laut</a:t>
                      </a:r>
                      <a:r>
                        <a:rPr lang="en-US" sz="1500" dirty="0">
                          <a:effectLst/>
                        </a:rPr>
                        <a:t> 3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858558499"/>
                  </a:ext>
                </a:extLst>
              </a:tr>
              <a:tr h="202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 err="1">
                          <a:effectLst/>
                        </a:rPr>
                        <a:t>Keskm</a:t>
                      </a:r>
                      <a:r>
                        <a:rPr lang="en-US" sz="1500" dirty="0">
                          <a:effectLst/>
                        </a:rPr>
                        <a:t>.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22294333"/>
                  </a:ext>
                </a:extLst>
              </a:tr>
              <a:tr h="202918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>
                          <a:effectLst/>
                        </a:rPr>
                        <a:t>Brix, %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725748"/>
                  </a:ext>
                </a:extLst>
              </a:tr>
              <a:tr h="202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Laut 1</a:t>
                      </a:r>
                      <a:endParaRPr lang="et-E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2238156"/>
                  </a:ext>
                </a:extLst>
              </a:tr>
              <a:tr h="202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Laut 2</a:t>
                      </a:r>
                      <a:endParaRPr lang="et-E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t-EE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20176753"/>
                  </a:ext>
                </a:extLst>
              </a:tr>
              <a:tr h="202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>
                          <a:effectLst/>
                        </a:rPr>
                        <a:t>Laut 3</a:t>
                      </a:r>
                      <a:endParaRPr lang="et-EE" sz="1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613293"/>
                  </a:ext>
                </a:extLst>
              </a:tr>
              <a:tr h="202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500" dirty="0" err="1">
                          <a:effectLst/>
                        </a:rPr>
                        <a:t>Keskm</a:t>
                      </a:r>
                      <a:r>
                        <a:rPr lang="en-US" sz="1500" dirty="0">
                          <a:effectLst/>
                        </a:rPr>
                        <a:t>.</a:t>
                      </a:r>
                      <a:endParaRPr lang="et-EE" sz="1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t-EE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14,8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332854"/>
                  </a:ext>
                </a:extLst>
              </a:tr>
            </a:tbl>
          </a:graphicData>
        </a:graphic>
      </p:graphicFrame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2488377"/>
              </p:ext>
            </p:extLst>
          </p:nvPr>
        </p:nvGraphicFramePr>
        <p:xfrm>
          <a:off x="3324828" y="857250"/>
          <a:ext cx="5694745" cy="22310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6087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80FB063-4499-8801-8BC0-C93C7D195D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8650" y="476250"/>
            <a:ext cx="7886700" cy="10493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t-EE" altLang="en-US" sz="4000" b="1"/>
              <a:t>Vasikate (7-15 päeva vanused) seerumi IgG sisaldus </a:t>
            </a:r>
            <a:endParaRPr lang="en-US" altLang="en-US" sz="4000" b="1"/>
          </a:p>
        </p:txBody>
      </p:sp>
      <p:graphicFrame>
        <p:nvGraphicFramePr>
          <p:cNvPr id="13315" name="Objekt 1">
            <a:extLst>
              <a:ext uri="{FF2B5EF4-FFF2-40B4-BE49-F238E27FC236}">
                <a16:creationId xmlns:a16="http://schemas.microsoft.com/office/drawing/2014/main" id="{CEC5CFB9-DE39-37E9-6E9A-D86FC6D9ABC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1706563"/>
          <a:ext cx="5688012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3669374" imgH="2692513" progId="Prism8.Document">
                  <p:embed/>
                </p:oleObj>
              </mc:Choice>
              <mc:Fallback>
                <p:oleObj name="Prism 8" r:id="rId2" imgW="3669374" imgH="2692513" progId="Prism8.Document">
                  <p:embed/>
                  <p:pic>
                    <p:nvPicPr>
                      <p:cNvPr id="13315" name="Objekt 1">
                        <a:extLst>
                          <a:ext uri="{FF2B5EF4-FFF2-40B4-BE49-F238E27FC236}">
                            <a16:creationId xmlns:a16="http://schemas.microsoft.com/office/drawing/2014/main" id="{CEC5CFB9-DE39-37E9-6E9A-D86FC6D9AB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706563"/>
                        <a:ext cx="5688012" cy="417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451669E0-F6D1-31E3-E926-A84C9784EB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7688" y="765175"/>
            <a:ext cx="7886700" cy="908050"/>
          </a:xfrm>
        </p:spPr>
        <p:txBody>
          <a:bodyPr/>
          <a:lstStyle/>
          <a:p>
            <a:pPr eaLnBrk="1" hangingPunct="1"/>
            <a:r>
              <a:rPr lang="et-EE" altLang="en-US" sz="3200" b="1"/>
              <a:t>Vasikate (n = 47) massi-iive 4-5 kuu vanuselt</a:t>
            </a:r>
            <a:endParaRPr lang="en-US" altLang="en-US" sz="3200" b="1"/>
          </a:p>
        </p:txBody>
      </p:sp>
      <p:graphicFrame>
        <p:nvGraphicFramePr>
          <p:cNvPr id="17411" name="Objekt 1">
            <a:extLst>
              <a:ext uri="{FF2B5EF4-FFF2-40B4-BE49-F238E27FC236}">
                <a16:creationId xmlns:a16="http://schemas.microsoft.com/office/drawing/2014/main" id="{6341AA4F-722A-A61C-F717-493EF166CB9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2488" y="1584325"/>
          <a:ext cx="7248525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8" r:id="rId2" imgW="3801837" imgH="2483735" progId="Prism8.Document">
                  <p:embed/>
                </p:oleObj>
              </mc:Choice>
              <mc:Fallback>
                <p:oleObj name="Prism 8" r:id="rId2" imgW="3801837" imgH="2483735" progId="Prism8.Document">
                  <p:embed/>
                  <p:pic>
                    <p:nvPicPr>
                      <p:cNvPr id="17411" name="Objekt 1">
                        <a:extLst>
                          <a:ext uri="{FF2B5EF4-FFF2-40B4-BE49-F238E27FC236}">
                            <a16:creationId xmlns:a16="http://schemas.microsoft.com/office/drawing/2014/main" id="{6341AA4F-722A-A61C-F717-493EF166CB9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1584325"/>
                        <a:ext cx="7248525" cy="473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3B36D3C-6A19-9377-9587-5EA10C944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Põrsaste kasvukiirus</a:t>
            </a:r>
          </a:p>
        </p:txBody>
      </p:sp>
      <p:pic>
        <p:nvPicPr>
          <p:cNvPr id="5" name="Sisu kohatäide 4" descr="Pilt, millel on kujutatud tekst, kuvatõmmis, diagramm, Diagramm&#10;&#10;Tehisintellekti genereeritud sisu võib olla ebatõene.">
            <a:extLst>
              <a:ext uri="{FF2B5EF4-FFF2-40B4-BE49-F238E27FC236}">
                <a16:creationId xmlns:a16="http://schemas.microsoft.com/office/drawing/2014/main" id="{E30287FE-6A4D-0958-9235-563043A9CC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712" y="1600200"/>
            <a:ext cx="7590576" cy="4525963"/>
          </a:xfrm>
        </p:spPr>
      </p:pic>
    </p:spTree>
    <p:extLst>
      <p:ext uri="{BB962C8B-B14F-4D97-AF65-F5344CB8AC3E}">
        <p14:creationId xmlns:p14="http://schemas.microsoft.com/office/powerpoint/2010/main" val="2295699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376302" y="969718"/>
            <a:ext cx="292526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914822" y="1914808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858" y="1683756"/>
            <a:ext cx="2336449" cy="2396359"/>
          </a:xfrm>
        </p:spPr>
        <p:txBody>
          <a:bodyPr anchor="b">
            <a:normAutofit/>
          </a:bodyPr>
          <a:lstStyle/>
          <a:p>
            <a:pPr algn="r"/>
            <a:r>
              <a:rPr lang="et-EE" sz="3500">
                <a:solidFill>
                  <a:srgbClr val="FFFFFF"/>
                </a:solidFill>
              </a:rPr>
              <a:t>Kokkuvõte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971A39-C4FF-3C9F-4E43-B4829754CC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797800"/>
              </p:ext>
            </p:extLst>
          </p:nvPr>
        </p:nvGraphicFramePr>
        <p:xfrm>
          <a:off x="3678789" y="750440"/>
          <a:ext cx="5000124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327</Words>
  <Application>Microsoft Office PowerPoint</Application>
  <PresentationFormat>Ekraaniseanss (4:3)</PresentationFormat>
  <Paragraphs>103</Paragraphs>
  <Slides>10</Slides>
  <Notes>3</Notes>
  <HiddenSlides>0</HiddenSlides>
  <MMClips>0</MMClips>
  <ScaleCrop>false</ScaleCrop>
  <HeadingPairs>
    <vt:vector size="8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Manustatud OLE-serverid</vt:lpstr>
      </vt:variant>
      <vt:variant>
        <vt:i4>1</vt:i4>
      </vt:variant>
      <vt:variant>
        <vt:lpstr>Slaidipealkirjad</vt:lpstr>
      </vt:variant>
      <vt:variant>
        <vt:i4>10</vt:i4>
      </vt:variant>
    </vt:vector>
  </HeadingPairs>
  <TitlesOfParts>
    <vt:vector size="16" baseType="lpstr">
      <vt:lpstr>Aptos</vt:lpstr>
      <vt:lpstr>Arial</vt:lpstr>
      <vt:lpstr>Calibri</vt:lpstr>
      <vt:lpstr>Times New Roman</vt:lpstr>
      <vt:lpstr>Office Theme</vt:lpstr>
      <vt:lpstr>GraphPad Prism 8 Project</vt:lpstr>
      <vt:lpstr>PowerPointi esitlus</vt:lpstr>
      <vt:lpstr>Sissejuhatus</vt:lpstr>
      <vt:lpstr>Ternese IgG lisandi valmistamine</vt:lpstr>
      <vt:lpstr>Üleminekupiima koostis</vt:lpstr>
      <vt:lpstr>Üleminekupiima kvaliteet (Ig)</vt:lpstr>
      <vt:lpstr>Vasikate (7-15 päeva vanused) seerumi IgG sisaldus </vt:lpstr>
      <vt:lpstr>Vasikate (n = 47) massi-iive 4-5 kuu vanuselt</vt:lpstr>
      <vt:lpstr>Põrsaste kasvukiirus</vt:lpstr>
      <vt:lpstr>Kokkuvõte</vt:lpstr>
      <vt:lpstr>Tänan tähelepanu eest!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Tõnis Jairus</cp:lastModifiedBy>
  <cp:revision>2</cp:revision>
  <dcterms:created xsi:type="dcterms:W3CDTF">2013-01-27T09:14:16Z</dcterms:created>
  <dcterms:modified xsi:type="dcterms:W3CDTF">2025-04-04T06:03:45Z</dcterms:modified>
  <cp:category/>
</cp:coreProperties>
</file>